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57" r:id="rId4"/>
    <p:sldId id="259" r:id="rId5"/>
    <p:sldId id="260" r:id="rId6"/>
    <p:sldId id="258" r:id="rId7"/>
    <p:sldId id="261" r:id="rId8"/>
    <p:sldId id="262" r:id="rId9"/>
    <p:sldId id="263" r:id="rId10"/>
    <p:sldId id="264" r:id="rId11"/>
    <p:sldId id="267" r:id="rId12"/>
    <p:sldId id="281" r:id="rId13"/>
    <p:sldId id="282" r:id="rId14"/>
    <p:sldId id="278" r:id="rId15"/>
    <p:sldId id="279" r:id="rId16"/>
    <p:sldId id="280" r:id="rId17"/>
    <p:sldId id="277" r:id="rId18"/>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016" autoAdjust="0"/>
    <p:restoredTop sz="94660"/>
  </p:normalViewPr>
  <p:slideViewPr>
    <p:cSldViewPr snapToGrid="0">
      <p:cViewPr varScale="1">
        <p:scale>
          <a:sx n="70" d="100"/>
          <a:sy n="70" d="100"/>
        </p:scale>
        <p:origin x="-91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57B521-700B-499E-9C87-7CC62349D711}" type="doc">
      <dgm:prSet loTypeId="urn:microsoft.com/office/officeart/2009/3/layout/IncreasingArrowsProcess" loCatId="process" qsTypeId="urn:microsoft.com/office/officeart/2005/8/quickstyle/simple1#1" qsCatId="simple" csTypeId="urn:microsoft.com/office/officeart/2005/8/colors/accent1_2#1" csCatId="accent1" phldr="1"/>
      <dgm:spPr/>
      <dgm:t>
        <a:bodyPr/>
        <a:lstStyle/>
        <a:p>
          <a:endParaRPr lang="it-IT"/>
        </a:p>
      </dgm:t>
    </dgm:pt>
    <dgm:pt modelId="{B847E089-E0B7-4C67-AA50-52C7CF100FD6}">
      <dgm:prSet phldrT="[Testo]" custT="1"/>
      <dgm:spPr>
        <a:solidFill>
          <a:schemeClr val="accent5">
            <a:lumMod val="50000"/>
          </a:schemeClr>
        </a:solidFill>
      </dgm:spPr>
      <dgm:t>
        <a:bodyPr/>
        <a:lstStyle/>
        <a:p>
          <a:r>
            <a:rPr lang="it-IT" sz="1100" b="1" dirty="0" smtClean="0"/>
            <a:t>RICERCA DELL’INFORMAZIONE</a:t>
          </a:r>
          <a:endParaRPr lang="it-IT" sz="1100" b="1" dirty="0"/>
        </a:p>
      </dgm:t>
    </dgm:pt>
    <dgm:pt modelId="{39EF0B24-9E30-4029-8D3E-E9F79FBF8447}" type="parTrans" cxnId="{B45F5298-3A49-4C33-A19F-2122F9035C24}">
      <dgm:prSet/>
      <dgm:spPr/>
      <dgm:t>
        <a:bodyPr/>
        <a:lstStyle/>
        <a:p>
          <a:endParaRPr lang="it-IT"/>
        </a:p>
      </dgm:t>
    </dgm:pt>
    <dgm:pt modelId="{F1B5E117-9AA5-4686-A1D5-E68EC5282724}" type="sibTrans" cxnId="{B45F5298-3A49-4C33-A19F-2122F9035C24}">
      <dgm:prSet/>
      <dgm:spPr/>
      <dgm:t>
        <a:bodyPr/>
        <a:lstStyle/>
        <a:p>
          <a:endParaRPr lang="it-IT"/>
        </a:p>
      </dgm:t>
    </dgm:pt>
    <dgm:pt modelId="{876BC367-7B32-4E68-9111-638C80D37959}">
      <dgm:prSet phldrT="[Testo]" custT="1"/>
      <dgm:spPr/>
      <dgm:t>
        <a:bodyPr/>
        <a:lstStyle/>
        <a:p>
          <a:r>
            <a:rPr lang="it-IT" sz="2400" dirty="0" smtClean="0"/>
            <a:t>Codici </a:t>
          </a:r>
        </a:p>
        <a:p>
          <a:r>
            <a:rPr lang="it-IT" sz="2400" dirty="0" smtClean="0"/>
            <a:t>ATECO</a:t>
          </a:r>
          <a:endParaRPr lang="it-IT" sz="2400" dirty="0"/>
        </a:p>
      </dgm:t>
    </dgm:pt>
    <dgm:pt modelId="{3871E2F6-5A33-41A4-BDD4-3748244C5607}" type="parTrans" cxnId="{76AD070E-252F-40D1-8C73-26BE42D96F7D}">
      <dgm:prSet/>
      <dgm:spPr/>
      <dgm:t>
        <a:bodyPr/>
        <a:lstStyle/>
        <a:p>
          <a:endParaRPr lang="it-IT"/>
        </a:p>
      </dgm:t>
    </dgm:pt>
    <dgm:pt modelId="{EA310715-FB07-4888-8A6D-C436578F252D}" type="sibTrans" cxnId="{76AD070E-252F-40D1-8C73-26BE42D96F7D}">
      <dgm:prSet/>
      <dgm:spPr/>
      <dgm:t>
        <a:bodyPr/>
        <a:lstStyle/>
        <a:p>
          <a:endParaRPr lang="it-IT"/>
        </a:p>
      </dgm:t>
    </dgm:pt>
    <dgm:pt modelId="{9BF9DA2E-BAA6-455A-A783-FE9F82E939D1}">
      <dgm:prSet phldrT="[Testo]" custT="1"/>
      <dgm:spPr>
        <a:solidFill>
          <a:schemeClr val="accent5">
            <a:lumMod val="60000"/>
            <a:lumOff val="40000"/>
          </a:schemeClr>
        </a:solidFill>
      </dgm:spPr>
      <dgm:t>
        <a:bodyPr/>
        <a:lstStyle/>
        <a:p>
          <a:r>
            <a:rPr lang="it-IT" sz="1200" dirty="0" smtClean="0"/>
            <a:t>SPECIFICHE DEL PRODOTTO</a:t>
          </a:r>
          <a:endParaRPr lang="it-IT" sz="1200" dirty="0"/>
        </a:p>
      </dgm:t>
    </dgm:pt>
    <dgm:pt modelId="{7D7D3408-CA75-4A0D-9FD7-1CD585CCF745}" type="parTrans" cxnId="{0495D071-0603-46D8-B535-CC736E024867}">
      <dgm:prSet/>
      <dgm:spPr/>
      <dgm:t>
        <a:bodyPr/>
        <a:lstStyle/>
        <a:p>
          <a:endParaRPr lang="it-IT"/>
        </a:p>
      </dgm:t>
    </dgm:pt>
    <dgm:pt modelId="{BCE4766D-CA3F-4947-8AEE-30DF324C31A9}" type="sibTrans" cxnId="{0495D071-0603-46D8-B535-CC736E024867}">
      <dgm:prSet/>
      <dgm:spPr/>
      <dgm:t>
        <a:bodyPr/>
        <a:lstStyle/>
        <a:p>
          <a:endParaRPr lang="it-IT"/>
        </a:p>
      </dgm:t>
    </dgm:pt>
    <dgm:pt modelId="{2C401792-AF94-4D58-A291-2E626F808CA2}">
      <dgm:prSet phldrT="[Testo]" custT="1"/>
      <dgm:spPr/>
      <dgm:t>
        <a:bodyPr/>
        <a:lstStyle/>
        <a:p>
          <a:r>
            <a:rPr lang="it-IT" sz="2400" dirty="0" smtClean="0"/>
            <a:t>Prodotti della ricerca</a:t>
          </a:r>
          <a:endParaRPr lang="it-IT" sz="2400" dirty="0"/>
        </a:p>
      </dgm:t>
    </dgm:pt>
    <dgm:pt modelId="{64251EE7-AD63-44BD-A7F1-9F3D1B7784E8}" type="parTrans" cxnId="{1A418E26-A735-4462-A328-FFB74E61AA35}">
      <dgm:prSet/>
      <dgm:spPr/>
      <dgm:t>
        <a:bodyPr/>
        <a:lstStyle/>
        <a:p>
          <a:endParaRPr lang="it-IT"/>
        </a:p>
      </dgm:t>
    </dgm:pt>
    <dgm:pt modelId="{0596B79D-D195-47AC-95EB-CEBB4F29D7E0}" type="sibTrans" cxnId="{1A418E26-A735-4462-A328-FFB74E61AA35}">
      <dgm:prSet/>
      <dgm:spPr/>
      <dgm:t>
        <a:bodyPr/>
        <a:lstStyle/>
        <a:p>
          <a:endParaRPr lang="it-IT"/>
        </a:p>
      </dgm:t>
    </dgm:pt>
    <dgm:pt modelId="{E5216BED-E954-4BE8-BA81-0D0B4E79C5CE}">
      <dgm:prSet phldrT="[Testo]" custT="1"/>
      <dgm:spPr>
        <a:solidFill>
          <a:schemeClr val="accent5">
            <a:lumMod val="20000"/>
            <a:lumOff val="80000"/>
          </a:schemeClr>
        </a:solidFill>
      </dgm:spPr>
      <dgm:t>
        <a:bodyPr/>
        <a:lstStyle/>
        <a:p>
          <a:r>
            <a:rPr lang="it-IT" sz="1200" dirty="0" smtClean="0">
              <a:solidFill>
                <a:schemeClr val="tx1"/>
              </a:solidFill>
            </a:rPr>
            <a:t>OTTENIMENTO DEL DOCUMENTO</a:t>
          </a:r>
          <a:endParaRPr lang="it-IT" sz="1200" dirty="0">
            <a:solidFill>
              <a:schemeClr val="tx1"/>
            </a:solidFill>
          </a:endParaRPr>
        </a:p>
      </dgm:t>
    </dgm:pt>
    <dgm:pt modelId="{9F522D28-D57D-45A0-A424-69B0A0ED8B8B}" type="parTrans" cxnId="{BABDD923-4055-4A58-9EEC-579A05B25EB9}">
      <dgm:prSet/>
      <dgm:spPr/>
      <dgm:t>
        <a:bodyPr/>
        <a:lstStyle/>
        <a:p>
          <a:endParaRPr lang="it-IT"/>
        </a:p>
      </dgm:t>
    </dgm:pt>
    <dgm:pt modelId="{3AAD217D-DA12-48AA-9E85-6B48570EF2B1}" type="sibTrans" cxnId="{BABDD923-4055-4A58-9EEC-579A05B25EB9}">
      <dgm:prSet/>
      <dgm:spPr/>
      <dgm:t>
        <a:bodyPr/>
        <a:lstStyle/>
        <a:p>
          <a:endParaRPr lang="it-IT"/>
        </a:p>
      </dgm:t>
    </dgm:pt>
    <dgm:pt modelId="{1E330E1E-4A71-41F8-BB18-F80AF52A9EFD}">
      <dgm:prSet phldrT="[Testo]" custT="1"/>
      <dgm:spPr/>
      <dgm:t>
        <a:bodyPr/>
        <a:lstStyle/>
        <a:p>
          <a:r>
            <a:rPr lang="it-IT" sz="2400" dirty="0" smtClean="0"/>
            <a:t>Reperimento materiale bibliografico</a:t>
          </a:r>
          <a:endParaRPr lang="it-IT" sz="2400" dirty="0"/>
        </a:p>
      </dgm:t>
    </dgm:pt>
    <dgm:pt modelId="{011AC6E6-B286-4CED-AA9E-31C15285D5E5}" type="parTrans" cxnId="{AC40B6BE-83C9-41A4-A546-84DF8D82617D}">
      <dgm:prSet/>
      <dgm:spPr/>
      <dgm:t>
        <a:bodyPr/>
        <a:lstStyle/>
        <a:p>
          <a:endParaRPr lang="it-IT"/>
        </a:p>
      </dgm:t>
    </dgm:pt>
    <dgm:pt modelId="{0600E638-F709-44FF-8ACA-C33A2F796FD7}" type="sibTrans" cxnId="{AC40B6BE-83C9-41A4-A546-84DF8D82617D}">
      <dgm:prSet/>
      <dgm:spPr/>
      <dgm:t>
        <a:bodyPr/>
        <a:lstStyle/>
        <a:p>
          <a:endParaRPr lang="it-IT"/>
        </a:p>
      </dgm:t>
    </dgm:pt>
    <dgm:pt modelId="{9B9430C1-5A14-4FA2-8D6D-169E4B40CDFC}">
      <dgm:prSet custT="1"/>
      <dgm:spPr/>
      <dgm:t>
        <a:bodyPr/>
        <a:lstStyle/>
        <a:p>
          <a:endParaRPr lang="it-IT" sz="2400"/>
        </a:p>
      </dgm:t>
    </dgm:pt>
    <dgm:pt modelId="{4B47843E-F19A-42FD-92D0-3A034FBB07EA}" type="parTrans" cxnId="{88E69B2F-543C-47AB-BA06-DFC1F6A117F4}">
      <dgm:prSet/>
      <dgm:spPr/>
      <dgm:t>
        <a:bodyPr/>
        <a:lstStyle/>
        <a:p>
          <a:endParaRPr lang="it-IT"/>
        </a:p>
      </dgm:t>
    </dgm:pt>
    <dgm:pt modelId="{2D6382F4-78F7-446E-B4F5-6A0AD098E339}" type="sibTrans" cxnId="{88E69B2F-543C-47AB-BA06-DFC1F6A117F4}">
      <dgm:prSet/>
      <dgm:spPr/>
      <dgm:t>
        <a:bodyPr/>
        <a:lstStyle/>
        <a:p>
          <a:endParaRPr lang="it-IT"/>
        </a:p>
      </dgm:t>
    </dgm:pt>
    <dgm:pt modelId="{C9B6C88C-FFA2-4426-8135-FD92B1C77B86}" type="pres">
      <dgm:prSet presAssocID="{DD57B521-700B-499E-9C87-7CC62349D711}" presName="Name0" presStyleCnt="0">
        <dgm:presLayoutVars>
          <dgm:chMax val="5"/>
          <dgm:chPref val="5"/>
          <dgm:dir/>
          <dgm:animLvl val="lvl"/>
        </dgm:presLayoutVars>
      </dgm:prSet>
      <dgm:spPr/>
      <dgm:t>
        <a:bodyPr/>
        <a:lstStyle/>
        <a:p>
          <a:endParaRPr lang="it-IT"/>
        </a:p>
      </dgm:t>
    </dgm:pt>
    <dgm:pt modelId="{DA6C11F8-ED8F-425B-9EC5-C83346031198}" type="pres">
      <dgm:prSet presAssocID="{B847E089-E0B7-4C67-AA50-52C7CF100FD6}" presName="parentText1" presStyleLbl="node1" presStyleIdx="0" presStyleCnt="3">
        <dgm:presLayoutVars>
          <dgm:chMax/>
          <dgm:chPref val="3"/>
          <dgm:bulletEnabled val="1"/>
        </dgm:presLayoutVars>
      </dgm:prSet>
      <dgm:spPr/>
      <dgm:t>
        <a:bodyPr/>
        <a:lstStyle/>
        <a:p>
          <a:endParaRPr lang="it-IT"/>
        </a:p>
      </dgm:t>
    </dgm:pt>
    <dgm:pt modelId="{521B57B9-59FD-4D94-90E1-E390D57179D3}" type="pres">
      <dgm:prSet presAssocID="{B847E089-E0B7-4C67-AA50-52C7CF100FD6}" presName="childText1" presStyleLbl="solidAlignAcc1" presStyleIdx="0" presStyleCnt="3" custScaleX="111428" custLinFactNeighborX="4977">
        <dgm:presLayoutVars>
          <dgm:chMax val="0"/>
          <dgm:chPref val="0"/>
          <dgm:bulletEnabled val="1"/>
        </dgm:presLayoutVars>
      </dgm:prSet>
      <dgm:spPr/>
      <dgm:t>
        <a:bodyPr/>
        <a:lstStyle/>
        <a:p>
          <a:endParaRPr lang="it-IT"/>
        </a:p>
      </dgm:t>
    </dgm:pt>
    <dgm:pt modelId="{9AF38EB2-B1E5-4456-98D7-5CCE400E4140}" type="pres">
      <dgm:prSet presAssocID="{9BF9DA2E-BAA6-455A-A783-FE9F82E939D1}" presName="parentText2" presStyleLbl="node1" presStyleIdx="1" presStyleCnt="3">
        <dgm:presLayoutVars>
          <dgm:chMax/>
          <dgm:chPref val="3"/>
          <dgm:bulletEnabled val="1"/>
        </dgm:presLayoutVars>
      </dgm:prSet>
      <dgm:spPr/>
      <dgm:t>
        <a:bodyPr/>
        <a:lstStyle/>
        <a:p>
          <a:endParaRPr lang="it-IT"/>
        </a:p>
      </dgm:t>
    </dgm:pt>
    <dgm:pt modelId="{4ED0C21A-6DA0-42D1-BC0A-92EB36A9F571}" type="pres">
      <dgm:prSet presAssocID="{9BF9DA2E-BAA6-455A-A783-FE9F82E939D1}" presName="childText2" presStyleLbl="solidAlignAcc1" presStyleIdx="1" presStyleCnt="3" custScaleX="111428" custLinFactNeighborX="4424">
        <dgm:presLayoutVars>
          <dgm:chMax val="0"/>
          <dgm:chPref val="0"/>
          <dgm:bulletEnabled val="1"/>
        </dgm:presLayoutVars>
      </dgm:prSet>
      <dgm:spPr/>
      <dgm:t>
        <a:bodyPr/>
        <a:lstStyle/>
        <a:p>
          <a:endParaRPr lang="it-IT"/>
        </a:p>
      </dgm:t>
    </dgm:pt>
    <dgm:pt modelId="{4382FC7A-B8FE-400A-B3F3-11DD7684FE29}" type="pres">
      <dgm:prSet presAssocID="{E5216BED-E954-4BE8-BA81-0D0B4E79C5CE}" presName="parentText3" presStyleLbl="node1" presStyleIdx="2" presStyleCnt="3">
        <dgm:presLayoutVars>
          <dgm:chMax/>
          <dgm:chPref val="3"/>
          <dgm:bulletEnabled val="1"/>
        </dgm:presLayoutVars>
      </dgm:prSet>
      <dgm:spPr/>
      <dgm:t>
        <a:bodyPr/>
        <a:lstStyle/>
        <a:p>
          <a:endParaRPr lang="it-IT"/>
        </a:p>
      </dgm:t>
    </dgm:pt>
    <dgm:pt modelId="{4E310F93-B713-47E4-B00D-6FD381EEF3C5}" type="pres">
      <dgm:prSet presAssocID="{E5216BED-E954-4BE8-BA81-0D0B4E79C5CE}" presName="childText3" presStyleLbl="solidAlignAcc1" presStyleIdx="2" presStyleCnt="3" custScaleX="111428" custLinFactNeighborX="6636">
        <dgm:presLayoutVars>
          <dgm:chMax val="0"/>
          <dgm:chPref val="0"/>
          <dgm:bulletEnabled val="1"/>
        </dgm:presLayoutVars>
      </dgm:prSet>
      <dgm:spPr/>
      <dgm:t>
        <a:bodyPr/>
        <a:lstStyle/>
        <a:p>
          <a:endParaRPr lang="it-IT"/>
        </a:p>
      </dgm:t>
    </dgm:pt>
  </dgm:ptLst>
  <dgm:cxnLst>
    <dgm:cxn modelId="{6BBC142C-1834-43C6-8E24-A386BABEC6A9}" type="presOf" srcId="{9BF9DA2E-BAA6-455A-A783-FE9F82E939D1}" destId="{9AF38EB2-B1E5-4456-98D7-5CCE400E4140}" srcOrd="0" destOrd="0" presId="urn:microsoft.com/office/officeart/2009/3/layout/IncreasingArrowsProcess"/>
    <dgm:cxn modelId="{0D5C0753-B1DE-4D83-B032-13CE973A8B7C}" type="presOf" srcId="{876BC367-7B32-4E68-9111-638C80D37959}" destId="{521B57B9-59FD-4D94-90E1-E390D57179D3}" srcOrd="0" destOrd="0" presId="urn:microsoft.com/office/officeart/2009/3/layout/IncreasingArrowsProcess"/>
    <dgm:cxn modelId="{BABDD923-4055-4A58-9EEC-579A05B25EB9}" srcId="{DD57B521-700B-499E-9C87-7CC62349D711}" destId="{E5216BED-E954-4BE8-BA81-0D0B4E79C5CE}" srcOrd="2" destOrd="0" parTransId="{9F522D28-D57D-45A0-A424-69B0A0ED8B8B}" sibTransId="{3AAD217D-DA12-48AA-9E85-6B48570EF2B1}"/>
    <dgm:cxn modelId="{FCC101F8-6B1D-44E4-AD29-A9CED0D6DE4C}" type="presOf" srcId="{1E330E1E-4A71-41F8-BB18-F80AF52A9EFD}" destId="{4E310F93-B713-47E4-B00D-6FD381EEF3C5}" srcOrd="0" destOrd="0" presId="urn:microsoft.com/office/officeart/2009/3/layout/IncreasingArrowsProcess"/>
    <dgm:cxn modelId="{B45F5298-3A49-4C33-A19F-2122F9035C24}" srcId="{DD57B521-700B-499E-9C87-7CC62349D711}" destId="{B847E089-E0B7-4C67-AA50-52C7CF100FD6}" srcOrd="0" destOrd="0" parTransId="{39EF0B24-9E30-4029-8D3E-E9F79FBF8447}" sibTransId="{F1B5E117-9AA5-4686-A1D5-E68EC5282724}"/>
    <dgm:cxn modelId="{1A418E26-A735-4462-A328-FFB74E61AA35}" srcId="{9BF9DA2E-BAA6-455A-A783-FE9F82E939D1}" destId="{2C401792-AF94-4D58-A291-2E626F808CA2}" srcOrd="0" destOrd="0" parTransId="{64251EE7-AD63-44BD-A7F1-9F3D1B7784E8}" sibTransId="{0596B79D-D195-47AC-95EB-CEBB4F29D7E0}"/>
    <dgm:cxn modelId="{76AD070E-252F-40D1-8C73-26BE42D96F7D}" srcId="{B847E089-E0B7-4C67-AA50-52C7CF100FD6}" destId="{876BC367-7B32-4E68-9111-638C80D37959}" srcOrd="0" destOrd="0" parTransId="{3871E2F6-5A33-41A4-BDD4-3748244C5607}" sibTransId="{EA310715-FB07-4888-8A6D-C436578F252D}"/>
    <dgm:cxn modelId="{88E69B2F-543C-47AB-BA06-DFC1F6A117F4}" srcId="{E5216BED-E954-4BE8-BA81-0D0B4E79C5CE}" destId="{9B9430C1-5A14-4FA2-8D6D-169E4B40CDFC}" srcOrd="1" destOrd="0" parTransId="{4B47843E-F19A-42FD-92D0-3A034FBB07EA}" sibTransId="{2D6382F4-78F7-446E-B4F5-6A0AD098E339}"/>
    <dgm:cxn modelId="{0495D071-0603-46D8-B535-CC736E024867}" srcId="{DD57B521-700B-499E-9C87-7CC62349D711}" destId="{9BF9DA2E-BAA6-455A-A783-FE9F82E939D1}" srcOrd="1" destOrd="0" parTransId="{7D7D3408-CA75-4A0D-9FD7-1CD585CCF745}" sibTransId="{BCE4766D-CA3F-4947-8AEE-30DF324C31A9}"/>
    <dgm:cxn modelId="{29772A61-4356-4C29-8F91-9A2095EAEE39}" type="presOf" srcId="{9B9430C1-5A14-4FA2-8D6D-169E4B40CDFC}" destId="{4E310F93-B713-47E4-B00D-6FD381EEF3C5}" srcOrd="0" destOrd="1" presId="urn:microsoft.com/office/officeart/2009/3/layout/IncreasingArrowsProcess"/>
    <dgm:cxn modelId="{AC40B6BE-83C9-41A4-A546-84DF8D82617D}" srcId="{E5216BED-E954-4BE8-BA81-0D0B4E79C5CE}" destId="{1E330E1E-4A71-41F8-BB18-F80AF52A9EFD}" srcOrd="0" destOrd="0" parTransId="{011AC6E6-B286-4CED-AA9E-31C15285D5E5}" sibTransId="{0600E638-F709-44FF-8ACA-C33A2F796FD7}"/>
    <dgm:cxn modelId="{3603CA78-1D62-48AF-B96C-5C273A0B8A64}" type="presOf" srcId="{B847E089-E0B7-4C67-AA50-52C7CF100FD6}" destId="{DA6C11F8-ED8F-425B-9EC5-C83346031198}" srcOrd="0" destOrd="0" presId="urn:microsoft.com/office/officeart/2009/3/layout/IncreasingArrowsProcess"/>
    <dgm:cxn modelId="{6E071136-13D9-4EA2-9F1D-ED43DEAC2710}" type="presOf" srcId="{2C401792-AF94-4D58-A291-2E626F808CA2}" destId="{4ED0C21A-6DA0-42D1-BC0A-92EB36A9F571}" srcOrd="0" destOrd="0" presId="urn:microsoft.com/office/officeart/2009/3/layout/IncreasingArrowsProcess"/>
    <dgm:cxn modelId="{37E507F2-B45A-4F00-BB0A-11F1CF7EF0DD}" type="presOf" srcId="{DD57B521-700B-499E-9C87-7CC62349D711}" destId="{C9B6C88C-FFA2-4426-8135-FD92B1C77B86}" srcOrd="0" destOrd="0" presId="urn:microsoft.com/office/officeart/2009/3/layout/IncreasingArrowsProcess"/>
    <dgm:cxn modelId="{A4060D94-3594-4035-95EA-5436BDD24F5D}" type="presOf" srcId="{E5216BED-E954-4BE8-BA81-0D0B4E79C5CE}" destId="{4382FC7A-B8FE-400A-B3F3-11DD7684FE29}" srcOrd="0" destOrd="0" presId="urn:microsoft.com/office/officeart/2009/3/layout/IncreasingArrowsProcess"/>
    <dgm:cxn modelId="{9253E263-2512-470B-9379-101567FF118C}" type="presParOf" srcId="{C9B6C88C-FFA2-4426-8135-FD92B1C77B86}" destId="{DA6C11F8-ED8F-425B-9EC5-C83346031198}" srcOrd="0" destOrd="0" presId="urn:microsoft.com/office/officeart/2009/3/layout/IncreasingArrowsProcess"/>
    <dgm:cxn modelId="{38FCC9EE-8C64-4BE2-AB95-ADAF284A516F}" type="presParOf" srcId="{C9B6C88C-FFA2-4426-8135-FD92B1C77B86}" destId="{521B57B9-59FD-4D94-90E1-E390D57179D3}" srcOrd="1" destOrd="0" presId="urn:microsoft.com/office/officeart/2009/3/layout/IncreasingArrowsProcess"/>
    <dgm:cxn modelId="{75B4B55F-9CB9-4CBB-8756-4FD519DC9490}" type="presParOf" srcId="{C9B6C88C-FFA2-4426-8135-FD92B1C77B86}" destId="{9AF38EB2-B1E5-4456-98D7-5CCE400E4140}" srcOrd="2" destOrd="0" presId="urn:microsoft.com/office/officeart/2009/3/layout/IncreasingArrowsProcess"/>
    <dgm:cxn modelId="{72BAD827-92C8-4B93-9F74-FAFA78A497AE}" type="presParOf" srcId="{C9B6C88C-FFA2-4426-8135-FD92B1C77B86}" destId="{4ED0C21A-6DA0-42D1-BC0A-92EB36A9F571}" srcOrd="3" destOrd="0" presId="urn:microsoft.com/office/officeart/2009/3/layout/IncreasingArrowsProcess"/>
    <dgm:cxn modelId="{C4267126-F613-4F5C-ADF0-EEA5F13B0127}" type="presParOf" srcId="{C9B6C88C-FFA2-4426-8135-FD92B1C77B86}" destId="{4382FC7A-B8FE-400A-B3F3-11DD7684FE29}" srcOrd="4" destOrd="0" presId="urn:microsoft.com/office/officeart/2009/3/layout/IncreasingArrowsProcess"/>
    <dgm:cxn modelId="{E67EBC00-EBCC-40EF-A3BF-B2D39BC27435}" type="presParOf" srcId="{C9B6C88C-FFA2-4426-8135-FD92B1C77B86}" destId="{4E310F93-B713-47E4-B00D-6FD381EEF3C5}"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57B521-700B-499E-9C87-7CC62349D711}" type="doc">
      <dgm:prSet loTypeId="urn:microsoft.com/office/officeart/2009/3/layout/IncreasingArrowsProcess" loCatId="process" qsTypeId="urn:microsoft.com/office/officeart/2005/8/quickstyle/simple1#2" qsCatId="simple" csTypeId="urn:microsoft.com/office/officeart/2005/8/colors/accent1_2#2" csCatId="accent1" phldr="1"/>
      <dgm:spPr/>
      <dgm:t>
        <a:bodyPr/>
        <a:lstStyle/>
        <a:p>
          <a:endParaRPr lang="it-IT"/>
        </a:p>
      </dgm:t>
    </dgm:pt>
    <dgm:pt modelId="{B847E089-E0B7-4C67-AA50-52C7CF100FD6}">
      <dgm:prSet phldrT="[Testo]" custT="1"/>
      <dgm:spPr>
        <a:solidFill>
          <a:schemeClr val="accent2">
            <a:lumMod val="75000"/>
          </a:schemeClr>
        </a:solidFill>
      </dgm:spPr>
      <dgm:t>
        <a:bodyPr/>
        <a:lstStyle/>
        <a:p>
          <a:r>
            <a:rPr lang="it-IT" sz="1100" b="1" dirty="0" smtClean="0"/>
            <a:t>CONTATTO</a:t>
          </a:r>
          <a:endParaRPr lang="it-IT" sz="1100" b="1" dirty="0"/>
        </a:p>
      </dgm:t>
    </dgm:pt>
    <dgm:pt modelId="{39EF0B24-9E30-4029-8D3E-E9F79FBF8447}" type="parTrans" cxnId="{B45F5298-3A49-4C33-A19F-2122F9035C24}">
      <dgm:prSet/>
      <dgm:spPr/>
      <dgm:t>
        <a:bodyPr/>
        <a:lstStyle/>
        <a:p>
          <a:endParaRPr lang="it-IT"/>
        </a:p>
      </dgm:t>
    </dgm:pt>
    <dgm:pt modelId="{F1B5E117-9AA5-4686-A1D5-E68EC5282724}" type="sibTrans" cxnId="{B45F5298-3A49-4C33-A19F-2122F9035C24}">
      <dgm:prSet/>
      <dgm:spPr/>
      <dgm:t>
        <a:bodyPr/>
        <a:lstStyle/>
        <a:p>
          <a:endParaRPr lang="it-IT"/>
        </a:p>
      </dgm:t>
    </dgm:pt>
    <dgm:pt modelId="{876BC367-7B32-4E68-9111-638C80D37959}">
      <dgm:prSet phldrT="[Testo]" custT="1"/>
      <dgm:spPr/>
      <dgm:t>
        <a:bodyPr/>
        <a:lstStyle/>
        <a:p>
          <a:r>
            <a:rPr lang="it-IT" sz="2400" dirty="0" smtClean="0"/>
            <a:t>Incontro con gli autori del prodotto di ricerca</a:t>
          </a:r>
          <a:endParaRPr lang="it-IT" sz="2400" dirty="0"/>
        </a:p>
      </dgm:t>
    </dgm:pt>
    <dgm:pt modelId="{3871E2F6-5A33-41A4-BDD4-3748244C5607}" type="parTrans" cxnId="{76AD070E-252F-40D1-8C73-26BE42D96F7D}">
      <dgm:prSet/>
      <dgm:spPr/>
      <dgm:t>
        <a:bodyPr/>
        <a:lstStyle/>
        <a:p>
          <a:endParaRPr lang="it-IT"/>
        </a:p>
      </dgm:t>
    </dgm:pt>
    <dgm:pt modelId="{EA310715-FB07-4888-8A6D-C436578F252D}" type="sibTrans" cxnId="{76AD070E-252F-40D1-8C73-26BE42D96F7D}">
      <dgm:prSet/>
      <dgm:spPr/>
      <dgm:t>
        <a:bodyPr/>
        <a:lstStyle/>
        <a:p>
          <a:endParaRPr lang="it-IT"/>
        </a:p>
      </dgm:t>
    </dgm:pt>
    <dgm:pt modelId="{9BF9DA2E-BAA6-455A-A783-FE9F82E939D1}">
      <dgm:prSet phldrT="[Testo]" custT="1"/>
      <dgm:spPr>
        <a:solidFill>
          <a:schemeClr val="accent2">
            <a:lumMod val="60000"/>
            <a:lumOff val="40000"/>
          </a:schemeClr>
        </a:solidFill>
      </dgm:spPr>
      <dgm:t>
        <a:bodyPr/>
        <a:lstStyle/>
        <a:p>
          <a:r>
            <a:rPr lang="it-IT" sz="1200" b="1" dirty="0" smtClean="0"/>
            <a:t>COLLABORAZIONE</a:t>
          </a:r>
          <a:endParaRPr lang="it-IT" sz="1200" b="1" dirty="0"/>
        </a:p>
      </dgm:t>
    </dgm:pt>
    <dgm:pt modelId="{7D7D3408-CA75-4A0D-9FD7-1CD585CCF745}" type="parTrans" cxnId="{0495D071-0603-46D8-B535-CC736E024867}">
      <dgm:prSet/>
      <dgm:spPr/>
      <dgm:t>
        <a:bodyPr/>
        <a:lstStyle/>
        <a:p>
          <a:endParaRPr lang="it-IT"/>
        </a:p>
      </dgm:t>
    </dgm:pt>
    <dgm:pt modelId="{BCE4766D-CA3F-4947-8AEE-30DF324C31A9}" type="sibTrans" cxnId="{0495D071-0603-46D8-B535-CC736E024867}">
      <dgm:prSet/>
      <dgm:spPr/>
      <dgm:t>
        <a:bodyPr/>
        <a:lstStyle/>
        <a:p>
          <a:endParaRPr lang="it-IT"/>
        </a:p>
      </dgm:t>
    </dgm:pt>
    <dgm:pt modelId="{2C401792-AF94-4D58-A291-2E626F808CA2}">
      <dgm:prSet phldrT="[Testo]" custT="1"/>
      <dgm:spPr/>
      <dgm:t>
        <a:bodyPr/>
        <a:lstStyle/>
        <a:p>
          <a:r>
            <a:rPr lang="it-IT" sz="2400" dirty="0" smtClean="0"/>
            <a:t>Convenzione o contratto di consulenza</a:t>
          </a:r>
          <a:endParaRPr lang="it-IT" sz="2400" dirty="0"/>
        </a:p>
      </dgm:t>
    </dgm:pt>
    <dgm:pt modelId="{64251EE7-AD63-44BD-A7F1-9F3D1B7784E8}" type="parTrans" cxnId="{1A418E26-A735-4462-A328-FFB74E61AA35}">
      <dgm:prSet/>
      <dgm:spPr/>
      <dgm:t>
        <a:bodyPr/>
        <a:lstStyle/>
        <a:p>
          <a:endParaRPr lang="it-IT"/>
        </a:p>
      </dgm:t>
    </dgm:pt>
    <dgm:pt modelId="{0596B79D-D195-47AC-95EB-CEBB4F29D7E0}" type="sibTrans" cxnId="{1A418E26-A735-4462-A328-FFB74E61AA35}">
      <dgm:prSet/>
      <dgm:spPr/>
      <dgm:t>
        <a:bodyPr/>
        <a:lstStyle/>
        <a:p>
          <a:endParaRPr lang="it-IT"/>
        </a:p>
      </dgm:t>
    </dgm:pt>
    <dgm:pt modelId="{E5216BED-E954-4BE8-BA81-0D0B4E79C5CE}">
      <dgm:prSet phldrT="[Testo]" custT="1"/>
      <dgm:spPr>
        <a:solidFill>
          <a:schemeClr val="accent2">
            <a:lumMod val="20000"/>
            <a:lumOff val="80000"/>
          </a:schemeClr>
        </a:solidFill>
      </dgm:spPr>
      <dgm:t>
        <a:bodyPr/>
        <a:lstStyle/>
        <a:p>
          <a:r>
            <a:rPr lang="it-IT" sz="1200" dirty="0" smtClean="0">
              <a:solidFill>
                <a:schemeClr val="tx1"/>
              </a:solidFill>
            </a:rPr>
            <a:t>INNOVAZIONE E PRODUZIONE</a:t>
          </a:r>
          <a:endParaRPr lang="it-IT" sz="1200" dirty="0">
            <a:solidFill>
              <a:schemeClr val="tx1"/>
            </a:solidFill>
          </a:endParaRPr>
        </a:p>
      </dgm:t>
    </dgm:pt>
    <dgm:pt modelId="{9F522D28-D57D-45A0-A424-69B0A0ED8B8B}" type="parTrans" cxnId="{BABDD923-4055-4A58-9EEC-579A05B25EB9}">
      <dgm:prSet/>
      <dgm:spPr/>
      <dgm:t>
        <a:bodyPr/>
        <a:lstStyle/>
        <a:p>
          <a:endParaRPr lang="it-IT"/>
        </a:p>
      </dgm:t>
    </dgm:pt>
    <dgm:pt modelId="{3AAD217D-DA12-48AA-9E85-6B48570EF2B1}" type="sibTrans" cxnId="{BABDD923-4055-4A58-9EEC-579A05B25EB9}">
      <dgm:prSet/>
      <dgm:spPr/>
      <dgm:t>
        <a:bodyPr/>
        <a:lstStyle/>
        <a:p>
          <a:endParaRPr lang="it-IT"/>
        </a:p>
      </dgm:t>
    </dgm:pt>
    <dgm:pt modelId="{1E330E1E-4A71-41F8-BB18-F80AF52A9EFD}">
      <dgm:prSet phldrT="[Testo]" custT="1"/>
      <dgm:spPr/>
      <dgm:t>
        <a:bodyPr/>
        <a:lstStyle/>
        <a:p>
          <a:endParaRPr lang="it-IT" sz="2400" dirty="0" smtClean="0"/>
        </a:p>
        <a:p>
          <a:r>
            <a:rPr lang="it-IT" sz="2400" dirty="0" smtClean="0"/>
            <a:t>Trasferimento tecnologico</a:t>
          </a:r>
          <a:endParaRPr lang="it-IT" sz="2400" dirty="0"/>
        </a:p>
      </dgm:t>
    </dgm:pt>
    <dgm:pt modelId="{011AC6E6-B286-4CED-AA9E-31C15285D5E5}" type="parTrans" cxnId="{AC40B6BE-83C9-41A4-A546-84DF8D82617D}">
      <dgm:prSet/>
      <dgm:spPr/>
      <dgm:t>
        <a:bodyPr/>
        <a:lstStyle/>
        <a:p>
          <a:endParaRPr lang="it-IT"/>
        </a:p>
      </dgm:t>
    </dgm:pt>
    <dgm:pt modelId="{0600E638-F709-44FF-8ACA-C33A2F796FD7}" type="sibTrans" cxnId="{AC40B6BE-83C9-41A4-A546-84DF8D82617D}">
      <dgm:prSet/>
      <dgm:spPr/>
      <dgm:t>
        <a:bodyPr/>
        <a:lstStyle/>
        <a:p>
          <a:endParaRPr lang="it-IT"/>
        </a:p>
      </dgm:t>
    </dgm:pt>
    <dgm:pt modelId="{9B9430C1-5A14-4FA2-8D6D-169E4B40CDFC}">
      <dgm:prSet custT="1"/>
      <dgm:spPr/>
      <dgm:t>
        <a:bodyPr/>
        <a:lstStyle/>
        <a:p>
          <a:endParaRPr lang="it-IT" sz="2400" dirty="0"/>
        </a:p>
      </dgm:t>
    </dgm:pt>
    <dgm:pt modelId="{4B47843E-F19A-42FD-92D0-3A034FBB07EA}" type="parTrans" cxnId="{88E69B2F-543C-47AB-BA06-DFC1F6A117F4}">
      <dgm:prSet/>
      <dgm:spPr/>
      <dgm:t>
        <a:bodyPr/>
        <a:lstStyle/>
        <a:p>
          <a:endParaRPr lang="it-IT"/>
        </a:p>
      </dgm:t>
    </dgm:pt>
    <dgm:pt modelId="{2D6382F4-78F7-446E-B4F5-6A0AD098E339}" type="sibTrans" cxnId="{88E69B2F-543C-47AB-BA06-DFC1F6A117F4}">
      <dgm:prSet/>
      <dgm:spPr/>
      <dgm:t>
        <a:bodyPr/>
        <a:lstStyle/>
        <a:p>
          <a:endParaRPr lang="it-IT"/>
        </a:p>
      </dgm:t>
    </dgm:pt>
    <dgm:pt modelId="{C9B6C88C-FFA2-4426-8135-FD92B1C77B86}" type="pres">
      <dgm:prSet presAssocID="{DD57B521-700B-499E-9C87-7CC62349D711}" presName="Name0" presStyleCnt="0">
        <dgm:presLayoutVars>
          <dgm:chMax val="5"/>
          <dgm:chPref val="5"/>
          <dgm:dir/>
          <dgm:animLvl val="lvl"/>
        </dgm:presLayoutVars>
      </dgm:prSet>
      <dgm:spPr/>
      <dgm:t>
        <a:bodyPr/>
        <a:lstStyle/>
        <a:p>
          <a:endParaRPr lang="it-IT"/>
        </a:p>
      </dgm:t>
    </dgm:pt>
    <dgm:pt modelId="{DA6C11F8-ED8F-425B-9EC5-C83346031198}" type="pres">
      <dgm:prSet presAssocID="{B847E089-E0B7-4C67-AA50-52C7CF100FD6}" presName="parentText1" presStyleLbl="node1" presStyleIdx="0" presStyleCnt="3">
        <dgm:presLayoutVars>
          <dgm:chMax/>
          <dgm:chPref val="3"/>
          <dgm:bulletEnabled val="1"/>
        </dgm:presLayoutVars>
      </dgm:prSet>
      <dgm:spPr/>
      <dgm:t>
        <a:bodyPr/>
        <a:lstStyle/>
        <a:p>
          <a:endParaRPr lang="it-IT"/>
        </a:p>
      </dgm:t>
    </dgm:pt>
    <dgm:pt modelId="{521B57B9-59FD-4D94-90E1-E390D57179D3}" type="pres">
      <dgm:prSet presAssocID="{B847E089-E0B7-4C67-AA50-52C7CF100FD6}" presName="childText1" presStyleLbl="solidAlignAcc1" presStyleIdx="0" presStyleCnt="3" custScaleX="111428" custLinFactNeighborX="4977">
        <dgm:presLayoutVars>
          <dgm:chMax val="0"/>
          <dgm:chPref val="0"/>
          <dgm:bulletEnabled val="1"/>
        </dgm:presLayoutVars>
      </dgm:prSet>
      <dgm:spPr/>
      <dgm:t>
        <a:bodyPr/>
        <a:lstStyle/>
        <a:p>
          <a:endParaRPr lang="it-IT"/>
        </a:p>
      </dgm:t>
    </dgm:pt>
    <dgm:pt modelId="{9AF38EB2-B1E5-4456-98D7-5CCE400E4140}" type="pres">
      <dgm:prSet presAssocID="{9BF9DA2E-BAA6-455A-A783-FE9F82E939D1}" presName="parentText2" presStyleLbl="node1" presStyleIdx="1" presStyleCnt="3">
        <dgm:presLayoutVars>
          <dgm:chMax/>
          <dgm:chPref val="3"/>
          <dgm:bulletEnabled val="1"/>
        </dgm:presLayoutVars>
      </dgm:prSet>
      <dgm:spPr/>
      <dgm:t>
        <a:bodyPr/>
        <a:lstStyle/>
        <a:p>
          <a:endParaRPr lang="it-IT"/>
        </a:p>
      </dgm:t>
    </dgm:pt>
    <dgm:pt modelId="{4ED0C21A-6DA0-42D1-BC0A-92EB36A9F571}" type="pres">
      <dgm:prSet presAssocID="{9BF9DA2E-BAA6-455A-A783-FE9F82E939D1}" presName="childText2" presStyleLbl="solidAlignAcc1" presStyleIdx="1" presStyleCnt="3" custScaleX="111428" custLinFactNeighborX="4424">
        <dgm:presLayoutVars>
          <dgm:chMax val="0"/>
          <dgm:chPref val="0"/>
          <dgm:bulletEnabled val="1"/>
        </dgm:presLayoutVars>
      </dgm:prSet>
      <dgm:spPr/>
      <dgm:t>
        <a:bodyPr/>
        <a:lstStyle/>
        <a:p>
          <a:endParaRPr lang="it-IT"/>
        </a:p>
      </dgm:t>
    </dgm:pt>
    <dgm:pt modelId="{4382FC7A-B8FE-400A-B3F3-11DD7684FE29}" type="pres">
      <dgm:prSet presAssocID="{E5216BED-E954-4BE8-BA81-0D0B4E79C5CE}" presName="parentText3" presStyleLbl="node1" presStyleIdx="2" presStyleCnt="3">
        <dgm:presLayoutVars>
          <dgm:chMax/>
          <dgm:chPref val="3"/>
          <dgm:bulletEnabled val="1"/>
        </dgm:presLayoutVars>
      </dgm:prSet>
      <dgm:spPr/>
      <dgm:t>
        <a:bodyPr/>
        <a:lstStyle/>
        <a:p>
          <a:endParaRPr lang="it-IT"/>
        </a:p>
      </dgm:t>
    </dgm:pt>
    <dgm:pt modelId="{4E310F93-B713-47E4-B00D-6FD381EEF3C5}" type="pres">
      <dgm:prSet presAssocID="{E5216BED-E954-4BE8-BA81-0D0B4E79C5CE}" presName="childText3" presStyleLbl="solidAlignAcc1" presStyleIdx="2" presStyleCnt="3" custScaleX="111428" custLinFactNeighborX="6636">
        <dgm:presLayoutVars>
          <dgm:chMax val="0"/>
          <dgm:chPref val="0"/>
          <dgm:bulletEnabled val="1"/>
        </dgm:presLayoutVars>
      </dgm:prSet>
      <dgm:spPr/>
      <dgm:t>
        <a:bodyPr/>
        <a:lstStyle/>
        <a:p>
          <a:endParaRPr lang="it-IT"/>
        </a:p>
      </dgm:t>
    </dgm:pt>
  </dgm:ptLst>
  <dgm:cxnLst>
    <dgm:cxn modelId="{56539657-BE77-47F1-A97E-B360F3D91342}" type="presOf" srcId="{876BC367-7B32-4E68-9111-638C80D37959}" destId="{521B57B9-59FD-4D94-90E1-E390D57179D3}" srcOrd="0" destOrd="0" presId="urn:microsoft.com/office/officeart/2009/3/layout/IncreasingArrowsProcess"/>
    <dgm:cxn modelId="{BABDD923-4055-4A58-9EEC-579A05B25EB9}" srcId="{DD57B521-700B-499E-9C87-7CC62349D711}" destId="{E5216BED-E954-4BE8-BA81-0D0B4E79C5CE}" srcOrd="2" destOrd="0" parTransId="{9F522D28-D57D-45A0-A424-69B0A0ED8B8B}" sibTransId="{3AAD217D-DA12-48AA-9E85-6B48570EF2B1}"/>
    <dgm:cxn modelId="{C3256745-548F-468D-AED6-BB2B5672A3B6}" type="presOf" srcId="{9B9430C1-5A14-4FA2-8D6D-169E4B40CDFC}" destId="{4E310F93-B713-47E4-B00D-6FD381EEF3C5}" srcOrd="0" destOrd="1" presId="urn:microsoft.com/office/officeart/2009/3/layout/IncreasingArrowsProcess"/>
    <dgm:cxn modelId="{E2CBA100-A46F-426C-B09E-D8004B5D944A}" type="presOf" srcId="{B847E089-E0B7-4C67-AA50-52C7CF100FD6}" destId="{DA6C11F8-ED8F-425B-9EC5-C83346031198}" srcOrd="0" destOrd="0" presId="urn:microsoft.com/office/officeart/2009/3/layout/IncreasingArrowsProcess"/>
    <dgm:cxn modelId="{B45F5298-3A49-4C33-A19F-2122F9035C24}" srcId="{DD57B521-700B-499E-9C87-7CC62349D711}" destId="{B847E089-E0B7-4C67-AA50-52C7CF100FD6}" srcOrd="0" destOrd="0" parTransId="{39EF0B24-9E30-4029-8D3E-E9F79FBF8447}" sibTransId="{F1B5E117-9AA5-4686-A1D5-E68EC5282724}"/>
    <dgm:cxn modelId="{814C097D-BD14-41EE-980E-F1C9AF91A463}" type="presOf" srcId="{DD57B521-700B-499E-9C87-7CC62349D711}" destId="{C9B6C88C-FFA2-4426-8135-FD92B1C77B86}" srcOrd="0" destOrd="0" presId="urn:microsoft.com/office/officeart/2009/3/layout/IncreasingArrowsProcess"/>
    <dgm:cxn modelId="{0495D071-0603-46D8-B535-CC736E024867}" srcId="{DD57B521-700B-499E-9C87-7CC62349D711}" destId="{9BF9DA2E-BAA6-455A-A783-FE9F82E939D1}" srcOrd="1" destOrd="0" parTransId="{7D7D3408-CA75-4A0D-9FD7-1CD585CCF745}" sibTransId="{BCE4766D-CA3F-4947-8AEE-30DF324C31A9}"/>
    <dgm:cxn modelId="{377707E7-39BA-4D1E-97EC-4A27A738D690}" type="presOf" srcId="{1E330E1E-4A71-41F8-BB18-F80AF52A9EFD}" destId="{4E310F93-B713-47E4-B00D-6FD381EEF3C5}" srcOrd="0" destOrd="0" presId="urn:microsoft.com/office/officeart/2009/3/layout/IncreasingArrowsProcess"/>
    <dgm:cxn modelId="{0ED6B3D9-3FB4-4E02-A1D7-4BC41FBDA5B7}" type="presOf" srcId="{2C401792-AF94-4D58-A291-2E626F808CA2}" destId="{4ED0C21A-6DA0-42D1-BC0A-92EB36A9F571}" srcOrd="0" destOrd="0" presId="urn:microsoft.com/office/officeart/2009/3/layout/IncreasingArrowsProcess"/>
    <dgm:cxn modelId="{0E6D314C-2CC8-4CD5-9ECC-F8ACC898059B}" type="presOf" srcId="{9BF9DA2E-BAA6-455A-A783-FE9F82E939D1}" destId="{9AF38EB2-B1E5-4456-98D7-5CCE400E4140}" srcOrd="0" destOrd="0" presId="urn:microsoft.com/office/officeart/2009/3/layout/IncreasingArrowsProcess"/>
    <dgm:cxn modelId="{76AD070E-252F-40D1-8C73-26BE42D96F7D}" srcId="{B847E089-E0B7-4C67-AA50-52C7CF100FD6}" destId="{876BC367-7B32-4E68-9111-638C80D37959}" srcOrd="0" destOrd="0" parTransId="{3871E2F6-5A33-41A4-BDD4-3748244C5607}" sibTransId="{EA310715-FB07-4888-8A6D-C436578F252D}"/>
    <dgm:cxn modelId="{1A418E26-A735-4462-A328-FFB74E61AA35}" srcId="{9BF9DA2E-BAA6-455A-A783-FE9F82E939D1}" destId="{2C401792-AF94-4D58-A291-2E626F808CA2}" srcOrd="0" destOrd="0" parTransId="{64251EE7-AD63-44BD-A7F1-9F3D1B7784E8}" sibTransId="{0596B79D-D195-47AC-95EB-CEBB4F29D7E0}"/>
    <dgm:cxn modelId="{3C6B855C-0752-4392-B8CE-1EE385F02E30}" type="presOf" srcId="{E5216BED-E954-4BE8-BA81-0D0B4E79C5CE}" destId="{4382FC7A-B8FE-400A-B3F3-11DD7684FE29}" srcOrd="0" destOrd="0" presId="urn:microsoft.com/office/officeart/2009/3/layout/IncreasingArrowsProcess"/>
    <dgm:cxn modelId="{88E69B2F-543C-47AB-BA06-DFC1F6A117F4}" srcId="{E5216BED-E954-4BE8-BA81-0D0B4E79C5CE}" destId="{9B9430C1-5A14-4FA2-8D6D-169E4B40CDFC}" srcOrd="1" destOrd="0" parTransId="{4B47843E-F19A-42FD-92D0-3A034FBB07EA}" sibTransId="{2D6382F4-78F7-446E-B4F5-6A0AD098E339}"/>
    <dgm:cxn modelId="{AC40B6BE-83C9-41A4-A546-84DF8D82617D}" srcId="{E5216BED-E954-4BE8-BA81-0D0B4E79C5CE}" destId="{1E330E1E-4A71-41F8-BB18-F80AF52A9EFD}" srcOrd="0" destOrd="0" parTransId="{011AC6E6-B286-4CED-AA9E-31C15285D5E5}" sibTransId="{0600E638-F709-44FF-8ACA-C33A2F796FD7}"/>
    <dgm:cxn modelId="{B13198E6-C315-436A-B069-40EC771A7B98}" type="presParOf" srcId="{C9B6C88C-FFA2-4426-8135-FD92B1C77B86}" destId="{DA6C11F8-ED8F-425B-9EC5-C83346031198}" srcOrd="0" destOrd="0" presId="urn:microsoft.com/office/officeart/2009/3/layout/IncreasingArrowsProcess"/>
    <dgm:cxn modelId="{EF92E6B8-C7D6-403A-9542-217D69CF3E4D}" type="presParOf" srcId="{C9B6C88C-FFA2-4426-8135-FD92B1C77B86}" destId="{521B57B9-59FD-4D94-90E1-E390D57179D3}" srcOrd="1" destOrd="0" presId="urn:microsoft.com/office/officeart/2009/3/layout/IncreasingArrowsProcess"/>
    <dgm:cxn modelId="{C76E20E5-20BC-452F-871C-A9E2FD021CE3}" type="presParOf" srcId="{C9B6C88C-FFA2-4426-8135-FD92B1C77B86}" destId="{9AF38EB2-B1E5-4456-98D7-5CCE400E4140}" srcOrd="2" destOrd="0" presId="urn:microsoft.com/office/officeart/2009/3/layout/IncreasingArrowsProcess"/>
    <dgm:cxn modelId="{A15AF8F6-BCF7-4918-A34B-7564D8B34D3C}" type="presParOf" srcId="{C9B6C88C-FFA2-4426-8135-FD92B1C77B86}" destId="{4ED0C21A-6DA0-42D1-BC0A-92EB36A9F571}" srcOrd="3" destOrd="0" presId="urn:microsoft.com/office/officeart/2009/3/layout/IncreasingArrowsProcess"/>
    <dgm:cxn modelId="{13CD39BE-1426-4117-9A8E-43A6A7BD1B66}" type="presParOf" srcId="{C9B6C88C-FFA2-4426-8135-FD92B1C77B86}" destId="{4382FC7A-B8FE-400A-B3F3-11DD7684FE29}" srcOrd="4" destOrd="0" presId="urn:microsoft.com/office/officeart/2009/3/layout/IncreasingArrowsProcess"/>
    <dgm:cxn modelId="{F5C839F9-C331-40A0-BB9D-E00C6BB280F5}" type="presParOf" srcId="{C9B6C88C-FFA2-4426-8135-FD92B1C77B86}" destId="{4E310F93-B713-47E4-B00D-6FD381EEF3C5}" srcOrd="5" destOrd="0" presId="urn:microsoft.com/office/officeart/2009/3/layout/IncreasingArrows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C11F8-ED8F-425B-9EC5-C83346031198}">
      <dsp:nvSpPr>
        <dsp:cNvPr id="0" name=""/>
        <dsp:cNvSpPr/>
      </dsp:nvSpPr>
      <dsp:spPr>
        <a:xfrm>
          <a:off x="66132" y="300993"/>
          <a:ext cx="5652537" cy="823224"/>
        </a:xfrm>
        <a:prstGeom prst="rightArrow">
          <a:avLst>
            <a:gd name="adj1" fmla="val 50000"/>
            <a:gd name="adj2" fmla="val 5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254000" bIns="130687" numCol="1" spcCol="1270" anchor="ctr" anchorCtr="0">
          <a:noAutofit/>
        </a:bodyPr>
        <a:lstStyle/>
        <a:p>
          <a:pPr lvl="0" algn="l" defTabSz="488950">
            <a:lnSpc>
              <a:spcPct val="90000"/>
            </a:lnSpc>
            <a:spcBef>
              <a:spcPct val="0"/>
            </a:spcBef>
            <a:spcAft>
              <a:spcPct val="35000"/>
            </a:spcAft>
          </a:pPr>
          <a:r>
            <a:rPr lang="it-IT" sz="1100" b="1" kern="1200" dirty="0" smtClean="0"/>
            <a:t>RICERCA DELL’INFORMAZIONE</a:t>
          </a:r>
          <a:endParaRPr lang="it-IT" sz="1100" b="1" kern="1200" dirty="0"/>
        </a:p>
      </dsp:txBody>
      <dsp:txXfrm>
        <a:off x="66132" y="506799"/>
        <a:ext cx="5446731" cy="411612"/>
      </dsp:txXfrm>
    </dsp:sp>
    <dsp:sp modelId="{521B57B9-59FD-4D94-90E1-E390D57179D3}">
      <dsp:nvSpPr>
        <dsp:cNvPr id="0" name=""/>
        <dsp:cNvSpPr/>
      </dsp:nvSpPr>
      <dsp:spPr>
        <a:xfrm>
          <a:off x="53301" y="935819"/>
          <a:ext cx="1939940" cy="158583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it-IT" sz="2400" kern="1200" dirty="0" smtClean="0"/>
            <a:t>Codici </a:t>
          </a:r>
        </a:p>
        <a:p>
          <a:pPr lvl="0" algn="l" defTabSz="1066800">
            <a:lnSpc>
              <a:spcPct val="90000"/>
            </a:lnSpc>
            <a:spcBef>
              <a:spcPct val="0"/>
            </a:spcBef>
            <a:spcAft>
              <a:spcPct val="35000"/>
            </a:spcAft>
          </a:pPr>
          <a:r>
            <a:rPr lang="it-IT" sz="2400" kern="1200" dirty="0" smtClean="0"/>
            <a:t>ATECO</a:t>
          </a:r>
          <a:endParaRPr lang="it-IT" sz="2400" kern="1200" dirty="0"/>
        </a:p>
      </dsp:txBody>
      <dsp:txXfrm>
        <a:off x="53301" y="935819"/>
        <a:ext cx="1939940" cy="1585834"/>
      </dsp:txXfrm>
    </dsp:sp>
    <dsp:sp modelId="{9AF38EB2-B1E5-4456-98D7-5CCE400E4140}">
      <dsp:nvSpPr>
        <dsp:cNvPr id="0" name=""/>
        <dsp:cNvSpPr/>
      </dsp:nvSpPr>
      <dsp:spPr>
        <a:xfrm>
          <a:off x="1807113" y="575402"/>
          <a:ext cx="3911555" cy="823224"/>
        </a:xfrm>
        <a:prstGeom prst="rightArrow">
          <a:avLst>
            <a:gd name="adj1" fmla="val 50000"/>
            <a:gd name="adj2" fmla="val 5000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254000" bIns="130687" numCol="1" spcCol="1270" anchor="ctr" anchorCtr="0">
          <a:noAutofit/>
        </a:bodyPr>
        <a:lstStyle/>
        <a:p>
          <a:pPr lvl="0" algn="l" defTabSz="533400">
            <a:lnSpc>
              <a:spcPct val="90000"/>
            </a:lnSpc>
            <a:spcBef>
              <a:spcPct val="0"/>
            </a:spcBef>
            <a:spcAft>
              <a:spcPct val="35000"/>
            </a:spcAft>
          </a:pPr>
          <a:r>
            <a:rPr lang="it-IT" sz="1200" kern="1200" dirty="0" smtClean="0"/>
            <a:t>SPECIFICHE DEL PRODOTTO</a:t>
          </a:r>
          <a:endParaRPr lang="it-IT" sz="1200" kern="1200" dirty="0"/>
        </a:p>
      </dsp:txBody>
      <dsp:txXfrm>
        <a:off x="1807113" y="781208"/>
        <a:ext cx="3705749" cy="411612"/>
      </dsp:txXfrm>
    </dsp:sp>
    <dsp:sp modelId="{4ED0C21A-6DA0-42D1-BC0A-92EB36A9F571}">
      <dsp:nvSpPr>
        <dsp:cNvPr id="0" name=""/>
        <dsp:cNvSpPr/>
      </dsp:nvSpPr>
      <dsp:spPr>
        <a:xfrm>
          <a:off x="1784655" y="1210227"/>
          <a:ext cx="1939940" cy="158583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it-IT" sz="2400" kern="1200" dirty="0" smtClean="0"/>
            <a:t>Prodotti della ricerca</a:t>
          </a:r>
          <a:endParaRPr lang="it-IT" sz="2400" kern="1200" dirty="0"/>
        </a:p>
      </dsp:txBody>
      <dsp:txXfrm>
        <a:off x="1784655" y="1210227"/>
        <a:ext cx="1939940" cy="1585834"/>
      </dsp:txXfrm>
    </dsp:sp>
    <dsp:sp modelId="{4382FC7A-B8FE-400A-B3F3-11DD7684FE29}">
      <dsp:nvSpPr>
        <dsp:cNvPr id="0" name=""/>
        <dsp:cNvSpPr/>
      </dsp:nvSpPr>
      <dsp:spPr>
        <a:xfrm>
          <a:off x="3548095" y="849810"/>
          <a:ext cx="2170574" cy="823224"/>
        </a:xfrm>
        <a:prstGeom prst="rightArrow">
          <a:avLst>
            <a:gd name="adj1" fmla="val 50000"/>
            <a:gd name="adj2" fmla="val 50000"/>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254000" bIns="130687" numCol="1" spcCol="1270" anchor="ctr" anchorCtr="0">
          <a:noAutofit/>
        </a:bodyPr>
        <a:lstStyle/>
        <a:p>
          <a:pPr lvl="0" algn="l" defTabSz="533400">
            <a:lnSpc>
              <a:spcPct val="90000"/>
            </a:lnSpc>
            <a:spcBef>
              <a:spcPct val="0"/>
            </a:spcBef>
            <a:spcAft>
              <a:spcPct val="35000"/>
            </a:spcAft>
          </a:pPr>
          <a:r>
            <a:rPr lang="it-IT" sz="1200" kern="1200" dirty="0" smtClean="0">
              <a:solidFill>
                <a:schemeClr val="tx1"/>
              </a:solidFill>
            </a:rPr>
            <a:t>OTTENIMENTO DEL DOCUMENTO</a:t>
          </a:r>
          <a:endParaRPr lang="it-IT" sz="1200" kern="1200" dirty="0">
            <a:solidFill>
              <a:schemeClr val="tx1"/>
            </a:solidFill>
          </a:endParaRPr>
        </a:p>
      </dsp:txBody>
      <dsp:txXfrm>
        <a:off x="3548095" y="1055616"/>
        <a:ext cx="1964768" cy="411612"/>
      </dsp:txXfrm>
    </dsp:sp>
    <dsp:sp modelId="{4E310F93-B713-47E4-B00D-6FD381EEF3C5}">
      <dsp:nvSpPr>
        <dsp:cNvPr id="0" name=""/>
        <dsp:cNvSpPr/>
      </dsp:nvSpPr>
      <dsp:spPr>
        <a:xfrm>
          <a:off x="3564147" y="1484635"/>
          <a:ext cx="1939940" cy="156262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it-IT" sz="2400" kern="1200" dirty="0" smtClean="0"/>
            <a:t>Reperimento materiale bibliografico</a:t>
          </a:r>
          <a:endParaRPr lang="it-IT" sz="2400" kern="1200" dirty="0"/>
        </a:p>
        <a:p>
          <a:pPr lvl="0" algn="l" defTabSz="1066800">
            <a:lnSpc>
              <a:spcPct val="90000"/>
            </a:lnSpc>
            <a:spcBef>
              <a:spcPct val="0"/>
            </a:spcBef>
            <a:spcAft>
              <a:spcPct val="35000"/>
            </a:spcAft>
          </a:pPr>
          <a:endParaRPr lang="it-IT" sz="2400" kern="1200"/>
        </a:p>
      </dsp:txBody>
      <dsp:txXfrm>
        <a:off x="3564147" y="1484635"/>
        <a:ext cx="1939940" cy="1562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C11F8-ED8F-425B-9EC5-C83346031198}">
      <dsp:nvSpPr>
        <dsp:cNvPr id="0" name=""/>
        <dsp:cNvSpPr/>
      </dsp:nvSpPr>
      <dsp:spPr>
        <a:xfrm>
          <a:off x="66132" y="300993"/>
          <a:ext cx="5652537" cy="823224"/>
        </a:xfrm>
        <a:prstGeom prst="rightArrow">
          <a:avLst>
            <a:gd name="adj1" fmla="val 50000"/>
            <a:gd name="adj2" fmla="val 5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254000" bIns="130687" numCol="1" spcCol="1270" anchor="ctr" anchorCtr="0">
          <a:noAutofit/>
        </a:bodyPr>
        <a:lstStyle/>
        <a:p>
          <a:pPr lvl="0" algn="l" defTabSz="488950">
            <a:lnSpc>
              <a:spcPct val="90000"/>
            </a:lnSpc>
            <a:spcBef>
              <a:spcPct val="0"/>
            </a:spcBef>
            <a:spcAft>
              <a:spcPct val="35000"/>
            </a:spcAft>
          </a:pPr>
          <a:r>
            <a:rPr lang="it-IT" sz="1100" b="1" kern="1200" dirty="0" smtClean="0"/>
            <a:t>CONTATTO</a:t>
          </a:r>
          <a:endParaRPr lang="it-IT" sz="1100" b="1" kern="1200" dirty="0"/>
        </a:p>
      </dsp:txBody>
      <dsp:txXfrm>
        <a:off x="66132" y="506799"/>
        <a:ext cx="5446731" cy="411612"/>
      </dsp:txXfrm>
    </dsp:sp>
    <dsp:sp modelId="{521B57B9-59FD-4D94-90E1-E390D57179D3}">
      <dsp:nvSpPr>
        <dsp:cNvPr id="0" name=""/>
        <dsp:cNvSpPr/>
      </dsp:nvSpPr>
      <dsp:spPr>
        <a:xfrm>
          <a:off x="53301" y="935819"/>
          <a:ext cx="1939940" cy="158583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it-IT" sz="2400" kern="1200" dirty="0" smtClean="0"/>
            <a:t>Incontro con gli autori del prodotto di ricerca</a:t>
          </a:r>
          <a:endParaRPr lang="it-IT" sz="2400" kern="1200" dirty="0"/>
        </a:p>
      </dsp:txBody>
      <dsp:txXfrm>
        <a:off x="53301" y="935819"/>
        <a:ext cx="1939940" cy="1585834"/>
      </dsp:txXfrm>
    </dsp:sp>
    <dsp:sp modelId="{9AF38EB2-B1E5-4456-98D7-5CCE400E4140}">
      <dsp:nvSpPr>
        <dsp:cNvPr id="0" name=""/>
        <dsp:cNvSpPr/>
      </dsp:nvSpPr>
      <dsp:spPr>
        <a:xfrm>
          <a:off x="1807113" y="575402"/>
          <a:ext cx="3911555" cy="823224"/>
        </a:xfrm>
        <a:prstGeom prst="rightArrow">
          <a:avLst>
            <a:gd name="adj1" fmla="val 50000"/>
            <a:gd name="adj2" fmla="val 5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254000" bIns="130687" numCol="1" spcCol="1270" anchor="ctr" anchorCtr="0">
          <a:noAutofit/>
        </a:bodyPr>
        <a:lstStyle/>
        <a:p>
          <a:pPr lvl="0" algn="l" defTabSz="533400">
            <a:lnSpc>
              <a:spcPct val="90000"/>
            </a:lnSpc>
            <a:spcBef>
              <a:spcPct val="0"/>
            </a:spcBef>
            <a:spcAft>
              <a:spcPct val="35000"/>
            </a:spcAft>
          </a:pPr>
          <a:r>
            <a:rPr lang="it-IT" sz="1200" b="1" kern="1200" dirty="0" smtClean="0"/>
            <a:t>COLLABORAZIONE</a:t>
          </a:r>
          <a:endParaRPr lang="it-IT" sz="1200" b="1" kern="1200" dirty="0"/>
        </a:p>
      </dsp:txBody>
      <dsp:txXfrm>
        <a:off x="1807113" y="781208"/>
        <a:ext cx="3705749" cy="411612"/>
      </dsp:txXfrm>
    </dsp:sp>
    <dsp:sp modelId="{4ED0C21A-6DA0-42D1-BC0A-92EB36A9F571}">
      <dsp:nvSpPr>
        <dsp:cNvPr id="0" name=""/>
        <dsp:cNvSpPr/>
      </dsp:nvSpPr>
      <dsp:spPr>
        <a:xfrm>
          <a:off x="1784655" y="1210227"/>
          <a:ext cx="1939940" cy="158583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it-IT" sz="2400" kern="1200" dirty="0" smtClean="0"/>
            <a:t>Convenzione o contratto di consulenza</a:t>
          </a:r>
          <a:endParaRPr lang="it-IT" sz="2400" kern="1200" dirty="0"/>
        </a:p>
      </dsp:txBody>
      <dsp:txXfrm>
        <a:off x="1784655" y="1210227"/>
        <a:ext cx="1939940" cy="1585834"/>
      </dsp:txXfrm>
    </dsp:sp>
    <dsp:sp modelId="{4382FC7A-B8FE-400A-B3F3-11DD7684FE29}">
      <dsp:nvSpPr>
        <dsp:cNvPr id="0" name=""/>
        <dsp:cNvSpPr/>
      </dsp:nvSpPr>
      <dsp:spPr>
        <a:xfrm>
          <a:off x="3548095" y="849810"/>
          <a:ext cx="2170574" cy="823224"/>
        </a:xfrm>
        <a:prstGeom prst="rightArrow">
          <a:avLst>
            <a:gd name="adj1" fmla="val 50000"/>
            <a:gd name="adj2" fmla="val 5000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254000" bIns="130687" numCol="1" spcCol="1270" anchor="ctr" anchorCtr="0">
          <a:noAutofit/>
        </a:bodyPr>
        <a:lstStyle/>
        <a:p>
          <a:pPr lvl="0" algn="l" defTabSz="533400">
            <a:lnSpc>
              <a:spcPct val="90000"/>
            </a:lnSpc>
            <a:spcBef>
              <a:spcPct val="0"/>
            </a:spcBef>
            <a:spcAft>
              <a:spcPct val="35000"/>
            </a:spcAft>
          </a:pPr>
          <a:r>
            <a:rPr lang="it-IT" sz="1200" kern="1200" dirty="0" smtClean="0">
              <a:solidFill>
                <a:schemeClr val="tx1"/>
              </a:solidFill>
            </a:rPr>
            <a:t>INNOVAZIONE E PRODUZIONE</a:t>
          </a:r>
          <a:endParaRPr lang="it-IT" sz="1200" kern="1200" dirty="0">
            <a:solidFill>
              <a:schemeClr val="tx1"/>
            </a:solidFill>
          </a:endParaRPr>
        </a:p>
      </dsp:txBody>
      <dsp:txXfrm>
        <a:off x="3548095" y="1055616"/>
        <a:ext cx="1964768" cy="411612"/>
      </dsp:txXfrm>
    </dsp:sp>
    <dsp:sp modelId="{4E310F93-B713-47E4-B00D-6FD381EEF3C5}">
      <dsp:nvSpPr>
        <dsp:cNvPr id="0" name=""/>
        <dsp:cNvSpPr/>
      </dsp:nvSpPr>
      <dsp:spPr>
        <a:xfrm>
          <a:off x="3564147" y="1484635"/>
          <a:ext cx="1939940" cy="156262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endParaRPr lang="it-IT" sz="2400" kern="1200" dirty="0" smtClean="0"/>
        </a:p>
        <a:p>
          <a:pPr lvl="0" algn="l" defTabSz="1066800">
            <a:lnSpc>
              <a:spcPct val="90000"/>
            </a:lnSpc>
            <a:spcBef>
              <a:spcPct val="0"/>
            </a:spcBef>
            <a:spcAft>
              <a:spcPct val="35000"/>
            </a:spcAft>
          </a:pPr>
          <a:r>
            <a:rPr lang="it-IT" sz="2400" kern="1200" dirty="0" smtClean="0"/>
            <a:t>Trasferimento tecnologico</a:t>
          </a:r>
          <a:endParaRPr lang="it-IT" sz="2400" kern="1200" dirty="0"/>
        </a:p>
        <a:p>
          <a:pPr lvl="0" algn="l" defTabSz="1066800">
            <a:lnSpc>
              <a:spcPct val="90000"/>
            </a:lnSpc>
            <a:spcBef>
              <a:spcPct val="0"/>
            </a:spcBef>
            <a:spcAft>
              <a:spcPct val="35000"/>
            </a:spcAft>
          </a:pPr>
          <a:endParaRPr lang="it-IT" sz="2400" kern="1200" dirty="0"/>
        </a:p>
      </dsp:txBody>
      <dsp:txXfrm>
        <a:off x="3564147" y="1484635"/>
        <a:ext cx="1939940" cy="1562625"/>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lvl1pPr>
          </a:lstStyle>
          <a:p>
            <a:pPr>
              <a:defRPr/>
            </a:pPr>
            <a:fld id="{38EBEF52-EBEA-4B69-BF7F-FCFF27D06526}" type="datetimeFigureOut">
              <a:rPr lang="it-IT"/>
              <a:pPr>
                <a:defRPr/>
              </a:pPr>
              <a:t>10/06/2015</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2745E253-5166-4D8B-88F2-AC77F7A84669}"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fld id="{67524898-E8EA-41AA-B28F-56014CC768EF}" type="datetimeFigureOut">
              <a:rPr lang="it-IT"/>
              <a:pPr>
                <a:defRPr/>
              </a:pPr>
              <a:t>10/06/2015</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BC3ACAF7-517D-46C3-8EAB-36BCA3A958D4}"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fld id="{47CF4AB3-E082-4270-9B34-7D1BD11A1BF9}" type="datetimeFigureOut">
              <a:rPr lang="it-IT"/>
              <a:pPr>
                <a:defRPr/>
              </a:pPr>
              <a:t>10/06/2015</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3F6C25E3-DDC1-4FC0-8D32-99E8D4BD883F}"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fld id="{0CBE6F9F-D89D-4044-B8FB-F51EBDE3E301}" type="datetimeFigureOut">
              <a:rPr lang="it-IT"/>
              <a:pPr>
                <a:defRPr/>
              </a:pPr>
              <a:t>10/06/2015</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B2B78019-86D3-4F8D-8AB4-60469BA1649D}"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lvl1pPr>
              <a:defRPr/>
            </a:lvl1pPr>
          </a:lstStyle>
          <a:p>
            <a:pPr>
              <a:defRPr/>
            </a:pPr>
            <a:fld id="{3390BBA1-6181-411E-85F5-A9BE3F19A073}" type="datetimeFigureOut">
              <a:rPr lang="it-IT"/>
              <a:pPr>
                <a:defRPr/>
              </a:pPr>
              <a:t>10/06/2015</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58C32537-642E-41D4-9470-F734C406DB83}"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fld id="{2D642932-28D1-4D09-831E-3C23D8676ABC}" type="datetimeFigureOut">
              <a:rPr lang="it-IT"/>
              <a:pPr>
                <a:defRPr/>
              </a:pPr>
              <a:t>10/06/2015</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63773BB7-DA27-430A-9978-3A3D01BAB99E}"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3"/>
          <p:cNvSpPr>
            <a:spLocks noGrp="1"/>
          </p:cNvSpPr>
          <p:nvPr>
            <p:ph type="dt" sz="half" idx="10"/>
          </p:nvPr>
        </p:nvSpPr>
        <p:spPr/>
        <p:txBody>
          <a:bodyPr/>
          <a:lstStyle>
            <a:lvl1pPr>
              <a:defRPr/>
            </a:lvl1pPr>
          </a:lstStyle>
          <a:p>
            <a:pPr>
              <a:defRPr/>
            </a:pPr>
            <a:fld id="{4DDC3A58-B02D-4222-9D06-459E82BECB54}" type="datetimeFigureOut">
              <a:rPr lang="it-IT"/>
              <a:pPr>
                <a:defRPr/>
              </a:pPr>
              <a:t>10/06/2015</a:t>
            </a:fld>
            <a:endParaRPr lang="it-IT"/>
          </a:p>
        </p:txBody>
      </p:sp>
      <p:sp>
        <p:nvSpPr>
          <p:cNvPr id="8" name="Footer Placeholder 4"/>
          <p:cNvSpPr>
            <a:spLocks noGrp="1"/>
          </p:cNvSpPr>
          <p:nvPr>
            <p:ph type="ftr" sz="quarter" idx="11"/>
          </p:nvPr>
        </p:nvSpPr>
        <p:spPr/>
        <p:txBody>
          <a:bodyPr/>
          <a:lstStyle>
            <a:lvl1pPr>
              <a:defRPr/>
            </a:lvl1pPr>
          </a:lstStyle>
          <a:p>
            <a:pPr>
              <a:defRPr/>
            </a:pPr>
            <a:endParaRPr lang="it-IT"/>
          </a:p>
        </p:txBody>
      </p:sp>
      <p:sp>
        <p:nvSpPr>
          <p:cNvPr id="9" name="Slide Number Placeholder 5"/>
          <p:cNvSpPr>
            <a:spLocks noGrp="1"/>
          </p:cNvSpPr>
          <p:nvPr>
            <p:ph type="sldNum" sz="quarter" idx="12"/>
          </p:nvPr>
        </p:nvSpPr>
        <p:spPr/>
        <p:txBody>
          <a:bodyPr/>
          <a:lstStyle>
            <a:lvl1pPr>
              <a:defRPr/>
            </a:lvl1pPr>
          </a:lstStyle>
          <a:p>
            <a:pPr>
              <a:defRPr/>
            </a:pPr>
            <a:fld id="{59D630CB-B588-4616-963A-6B34328A3864}"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3"/>
          <p:cNvSpPr>
            <a:spLocks noGrp="1"/>
          </p:cNvSpPr>
          <p:nvPr>
            <p:ph type="dt" sz="half" idx="10"/>
          </p:nvPr>
        </p:nvSpPr>
        <p:spPr/>
        <p:txBody>
          <a:bodyPr/>
          <a:lstStyle>
            <a:lvl1pPr>
              <a:defRPr/>
            </a:lvl1pPr>
          </a:lstStyle>
          <a:p>
            <a:pPr>
              <a:defRPr/>
            </a:pPr>
            <a:fld id="{E2FD2F10-0A8B-46DE-95D1-121B9DFF612A}" type="datetimeFigureOut">
              <a:rPr lang="it-IT"/>
              <a:pPr>
                <a:defRPr/>
              </a:pPr>
              <a:t>10/06/2015</a:t>
            </a:fld>
            <a:endParaRPr lang="it-IT"/>
          </a:p>
        </p:txBody>
      </p:sp>
      <p:sp>
        <p:nvSpPr>
          <p:cNvPr id="4" name="Footer Placeholder 4"/>
          <p:cNvSpPr>
            <a:spLocks noGrp="1"/>
          </p:cNvSpPr>
          <p:nvPr>
            <p:ph type="ftr" sz="quarter" idx="11"/>
          </p:nvPr>
        </p:nvSpPr>
        <p:spPr/>
        <p:txBody>
          <a:bodyPr/>
          <a:lstStyle>
            <a:lvl1pPr>
              <a:defRPr/>
            </a:lvl1pPr>
          </a:lstStyle>
          <a:p>
            <a:pPr>
              <a:defRPr/>
            </a:pPr>
            <a:endParaRPr lang="it-IT"/>
          </a:p>
        </p:txBody>
      </p:sp>
      <p:sp>
        <p:nvSpPr>
          <p:cNvPr id="5" name="Slide Number Placeholder 5"/>
          <p:cNvSpPr>
            <a:spLocks noGrp="1"/>
          </p:cNvSpPr>
          <p:nvPr>
            <p:ph type="sldNum" sz="quarter" idx="12"/>
          </p:nvPr>
        </p:nvSpPr>
        <p:spPr/>
        <p:txBody>
          <a:bodyPr/>
          <a:lstStyle>
            <a:lvl1pPr>
              <a:defRPr/>
            </a:lvl1pPr>
          </a:lstStyle>
          <a:p>
            <a:pPr>
              <a:defRPr/>
            </a:pPr>
            <a:fld id="{282E0673-0069-4C38-BDF8-943C1B9419E3}"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6C17CF2-A4D3-4534-9162-77DB3DDAFB1C}" type="datetimeFigureOut">
              <a:rPr lang="it-IT"/>
              <a:pPr>
                <a:defRPr/>
              </a:pPr>
              <a:t>10/06/2015</a:t>
            </a:fld>
            <a:endParaRPr lang="it-IT"/>
          </a:p>
        </p:txBody>
      </p:sp>
      <p:sp>
        <p:nvSpPr>
          <p:cNvPr id="3" name="Footer Placeholder 4"/>
          <p:cNvSpPr>
            <a:spLocks noGrp="1"/>
          </p:cNvSpPr>
          <p:nvPr>
            <p:ph type="ftr" sz="quarter" idx="11"/>
          </p:nvPr>
        </p:nvSpPr>
        <p:spPr/>
        <p:txBody>
          <a:bodyPr/>
          <a:lstStyle>
            <a:lvl1pPr>
              <a:defRPr/>
            </a:lvl1pPr>
          </a:lstStyle>
          <a:p>
            <a:pPr>
              <a:defRPr/>
            </a:pPr>
            <a:endParaRPr lang="it-IT"/>
          </a:p>
        </p:txBody>
      </p:sp>
      <p:sp>
        <p:nvSpPr>
          <p:cNvPr id="4" name="Slide Number Placeholder 5"/>
          <p:cNvSpPr>
            <a:spLocks noGrp="1"/>
          </p:cNvSpPr>
          <p:nvPr>
            <p:ph type="sldNum" sz="quarter" idx="12"/>
          </p:nvPr>
        </p:nvSpPr>
        <p:spPr/>
        <p:txBody>
          <a:bodyPr/>
          <a:lstStyle>
            <a:lvl1pPr>
              <a:defRPr/>
            </a:lvl1pPr>
          </a:lstStyle>
          <a:p>
            <a:pPr>
              <a:defRPr/>
            </a:pPr>
            <a:fld id="{FFD615BF-05FA-48A0-9732-BDEA5DF1083B}"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fld id="{AAF2CE93-20E4-47CC-9301-AF75112CDE7D}" type="datetimeFigureOut">
              <a:rPr lang="it-IT"/>
              <a:pPr>
                <a:defRPr/>
              </a:pPr>
              <a:t>10/06/2015</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173FD4FB-9674-477D-A6BA-EBF7AF8611A3}"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fld id="{F0CFFF7F-A828-41C5-B824-EFAE5BB540EB}" type="datetimeFigureOut">
              <a:rPr lang="it-IT"/>
              <a:pPr>
                <a:defRPr/>
              </a:pPr>
              <a:t>10/06/2015</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CA5D355E-5015-410F-B699-92AC4F381BF0}"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endParaRPr lang="en-US" smtClean="0"/>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5A1BD47-2028-4261-B41F-F3F1B1F92D61}" type="datetimeFigureOut">
              <a:rPr lang="it-IT"/>
              <a:pPr>
                <a:defRPr/>
              </a:pPr>
              <a:t>10/06/2015</a:t>
            </a:fld>
            <a:endParaRPr lang="it-IT"/>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80A449F-4E25-40B9-AAFD-179063ABD2AB}"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tif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tiff"/><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plantphysiology.unito.it/" TargetMode="External"/><Relationship Id="rId2" Type="http://schemas.openxmlformats.org/officeDocument/2006/relationships/hyperlink" Target="mailto:massimo.maffei@unito.it"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olo 1"/>
          <p:cNvSpPr>
            <a:spLocks noGrp="1"/>
          </p:cNvSpPr>
          <p:nvPr>
            <p:ph type="ctrTitle"/>
          </p:nvPr>
        </p:nvSpPr>
        <p:spPr>
          <a:xfrm>
            <a:off x="554038" y="2832100"/>
            <a:ext cx="7772400" cy="1758950"/>
          </a:xfrm>
        </p:spPr>
        <p:txBody>
          <a:bodyPr/>
          <a:lstStyle/>
          <a:p>
            <a:pPr eaLnBrk="1" hangingPunct="1">
              <a:defRPr/>
            </a:pPr>
            <a:r>
              <a:rPr lang="it-IT" b="1" dirty="0" smtClean="0">
                <a:solidFill>
                  <a:schemeClr val="accent5">
                    <a:lumMod val="50000"/>
                  </a:schemeClr>
                </a:solidFill>
              </a:rPr>
              <a:t>Progetto</a:t>
            </a:r>
            <a:r>
              <a:rPr lang="it-IT" b="1" dirty="0" smtClean="0"/>
              <a:t> </a:t>
            </a:r>
            <a:br>
              <a:rPr lang="it-IT" b="1" dirty="0" smtClean="0"/>
            </a:br>
            <a:r>
              <a:rPr lang="it-IT" b="1" dirty="0" smtClean="0">
                <a:solidFill>
                  <a:schemeClr val="accent5">
                    <a:lumMod val="50000"/>
                  </a:schemeClr>
                </a:solidFill>
              </a:rPr>
              <a:t>“Cerca l’Innovazione”</a:t>
            </a:r>
            <a:endParaRPr lang="it-IT" dirty="0" smtClean="0">
              <a:solidFill>
                <a:schemeClr val="accent5">
                  <a:lumMod val="50000"/>
                </a:schemeClr>
              </a:solidFill>
            </a:endParaRPr>
          </a:p>
        </p:txBody>
      </p:sp>
      <p:pic>
        <p:nvPicPr>
          <p:cNvPr id="13314" name="Picture 2"/>
          <p:cNvPicPr>
            <a:picLocks noChangeAspect="1" noChangeArrowheads="1"/>
          </p:cNvPicPr>
          <p:nvPr/>
        </p:nvPicPr>
        <p:blipFill>
          <a:blip r:embed="rId2"/>
          <a:srcRect/>
          <a:stretch>
            <a:fillRect/>
          </a:stretch>
        </p:blipFill>
        <p:spPr bwMode="auto">
          <a:xfrm>
            <a:off x="2871788" y="1363663"/>
            <a:ext cx="3157537" cy="1187450"/>
          </a:xfrm>
          <a:prstGeom prst="rect">
            <a:avLst/>
          </a:prstGeom>
          <a:noFill/>
          <a:ln w="9525">
            <a:noFill/>
            <a:miter lim="800000"/>
            <a:headEnd/>
            <a:tailEnd/>
          </a:ln>
        </p:spPr>
      </p:pic>
      <p:pic>
        <p:nvPicPr>
          <p:cNvPr id="13315" name="Immagine 7" descr="alta_ris 100nero.JPG"/>
          <p:cNvPicPr>
            <a:picLocks noChangeAspect="1"/>
          </p:cNvPicPr>
          <p:nvPr/>
        </p:nvPicPr>
        <p:blipFill>
          <a:blip r:embed="rId3"/>
          <a:srcRect/>
          <a:stretch>
            <a:fillRect/>
          </a:stretch>
        </p:blipFill>
        <p:spPr bwMode="auto">
          <a:xfrm>
            <a:off x="511175" y="320675"/>
            <a:ext cx="2055813" cy="901700"/>
          </a:xfrm>
          <a:prstGeom prst="rect">
            <a:avLst/>
          </a:prstGeom>
          <a:noFill/>
          <a:ln w="9525">
            <a:noFill/>
            <a:miter lim="800000"/>
            <a:headEnd/>
            <a:tailEnd/>
          </a:ln>
        </p:spPr>
      </p:pic>
      <p:pic>
        <p:nvPicPr>
          <p:cNvPr id="13316" name="Immagine 8" descr="Logo CCIAA.JPG"/>
          <p:cNvPicPr>
            <a:picLocks noChangeAspect="1"/>
          </p:cNvPicPr>
          <p:nvPr/>
        </p:nvPicPr>
        <p:blipFill>
          <a:blip r:embed="rId4"/>
          <a:srcRect/>
          <a:stretch>
            <a:fillRect/>
          </a:stretch>
        </p:blipFill>
        <p:spPr bwMode="auto">
          <a:xfrm>
            <a:off x="5640388" y="314325"/>
            <a:ext cx="3008312" cy="914400"/>
          </a:xfrm>
          <a:prstGeom prst="rect">
            <a:avLst/>
          </a:prstGeom>
          <a:noFill/>
          <a:ln w="9525">
            <a:noFill/>
            <a:miter lim="800000"/>
            <a:headEnd/>
            <a:tailEnd/>
          </a:ln>
        </p:spPr>
      </p:pic>
      <p:pic>
        <p:nvPicPr>
          <p:cNvPr id="13317" name="Immagine 12" descr="logo nuovo università con scritta corta.BMP"/>
          <p:cNvPicPr>
            <a:picLocks noChangeAspect="1"/>
          </p:cNvPicPr>
          <p:nvPr/>
        </p:nvPicPr>
        <p:blipFill>
          <a:blip r:embed="rId5"/>
          <a:srcRect/>
          <a:stretch>
            <a:fillRect/>
          </a:stretch>
        </p:blipFill>
        <p:spPr bwMode="auto">
          <a:xfrm>
            <a:off x="525463" y="5589588"/>
            <a:ext cx="2344737" cy="906462"/>
          </a:xfrm>
          <a:prstGeom prst="rect">
            <a:avLst/>
          </a:prstGeom>
          <a:noFill/>
          <a:ln w="9525">
            <a:noFill/>
            <a:miter lim="800000"/>
            <a:headEnd/>
            <a:tailEnd/>
          </a:ln>
        </p:spPr>
      </p:pic>
      <p:pic>
        <p:nvPicPr>
          <p:cNvPr id="13318" name="Immagine 14" descr="logo piccolo UI.TIF"/>
          <p:cNvPicPr>
            <a:picLocks noChangeAspect="1"/>
          </p:cNvPicPr>
          <p:nvPr/>
        </p:nvPicPr>
        <p:blipFill>
          <a:blip r:embed="rId6"/>
          <a:srcRect/>
          <a:stretch>
            <a:fillRect/>
          </a:stretch>
        </p:blipFill>
        <p:spPr bwMode="auto">
          <a:xfrm>
            <a:off x="3757613" y="5603875"/>
            <a:ext cx="2376487" cy="711200"/>
          </a:xfrm>
          <a:prstGeom prst="rect">
            <a:avLst/>
          </a:prstGeom>
          <a:noFill/>
          <a:ln w="9525">
            <a:noFill/>
            <a:miter lim="800000"/>
            <a:headEnd/>
            <a:tailEnd/>
          </a:ln>
        </p:spPr>
      </p:pic>
      <p:pic>
        <p:nvPicPr>
          <p:cNvPr id="13319" name="Immagine 15" descr="Logo Politecnico bello.tif"/>
          <p:cNvPicPr>
            <a:picLocks noChangeAspect="1"/>
          </p:cNvPicPr>
          <p:nvPr/>
        </p:nvPicPr>
        <p:blipFill>
          <a:blip r:embed="rId7"/>
          <a:srcRect/>
          <a:stretch>
            <a:fillRect/>
          </a:stretch>
        </p:blipFill>
        <p:spPr bwMode="auto">
          <a:xfrm>
            <a:off x="7107238" y="5375275"/>
            <a:ext cx="1228725" cy="1227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73038" y="115888"/>
            <a:ext cx="8893175" cy="692150"/>
          </a:xfrm>
        </p:spPr>
        <p:txBody>
          <a:bodyPr rtlCol="0">
            <a:normAutofit fontScale="90000"/>
          </a:bodyPr>
          <a:lstStyle/>
          <a:p>
            <a:pPr eaLnBrk="1" fontAlgn="auto" hangingPunct="1">
              <a:spcAft>
                <a:spcPts val="0"/>
              </a:spcAft>
              <a:defRPr/>
            </a:pPr>
            <a:r>
              <a:rPr lang="it-IT" sz="3600" dirty="0" smtClean="0"/>
              <a:t>Come si realizza la scheda: </a:t>
            </a:r>
            <a:r>
              <a:rPr lang="it-IT" sz="3600" b="1" dirty="0" smtClean="0"/>
              <a:t>Prodotto della ricerca</a:t>
            </a:r>
            <a:endParaRPr lang="it-IT" sz="3600" b="1" dirty="0"/>
          </a:p>
        </p:txBody>
      </p:sp>
      <p:sp>
        <p:nvSpPr>
          <p:cNvPr id="21506" name="CasellaDiTesto 6"/>
          <p:cNvSpPr txBox="1">
            <a:spLocks noChangeArrowheads="1"/>
          </p:cNvSpPr>
          <p:nvPr/>
        </p:nvSpPr>
        <p:spPr bwMode="auto">
          <a:xfrm>
            <a:off x="173038" y="722313"/>
            <a:ext cx="4090987" cy="5632450"/>
          </a:xfrm>
          <a:prstGeom prst="rect">
            <a:avLst/>
          </a:prstGeom>
          <a:noFill/>
          <a:ln w="9525">
            <a:noFill/>
            <a:miter lim="800000"/>
            <a:headEnd/>
            <a:tailEnd/>
          </a:ln>
        </p:spPr>
        <p:txBody>
          <a:bodyPr>
            <a:spAutoFit/>
          </a:bodyPr>
          <a:lstStyle/>
          <a:p>
            <a:r>
              <a:rPr lang="it-IT" b="1" i="1">
                <a:latin typeface="Calibri" pitchFamily="34" charset="0"/>
              </a:rPr>
              <a:t>“Link al sito web del prodotto della ricerca”</a:t>
            </a:r>
            <a:r>
              <a:rPr lang="it-IT">
                <a:latin typeface="Calibri" pitchFamily="34" charset="0"/>
              </a:rPr>
              <a:t>. </a:t>
            </a:r>
          </a:p>
          <a:p>
            <a:r>
              <a:rPr lang="it-IT">
                <a:latin typeface="Calibri" pitchFamily="34" charset="0"/>
              </a:rPr>
              <a:t>Chi consulta la banca dati, potrà accedere alla testo originale della ricerca. </a:t>
            </a:r>
          </a:p>
          <a:p>
            <a:r>
              <a:rPr lang="it-IT">
                <a:latin typeface="Calibri" pitchFamily="34" charset="0"/>
              </a:rPr>
              <a:t>Se questa non è gratuita, apparirà un scritta con una dicitura “</a:t>
            </a:r>
            <a:r>
              <a:rPr lang="it-IT" b="1" i="1">
                <a:latin typeface="Calibri" pitchFamily="34" charset="0"/>
              </a:rPr>
              <a:t>Ricerca coperta da diritti riservati</a:t>
            </a:r>
            <a:r>
              <a:rPr lang="it-IT">
                <a:latin typeface="Calibri" pitchFamily="34" charset="0"/>
              </a:rPr>
              <a:t>” e l’utente potrà avere la possibilità di scaricare il file a pagamento secondo le tariffe dell’editore; </a:t>
            </a:r>
          </a:p>
          <a:p>
            <a:r>
              <a:rPr lang="it-IT">
                <a:latin typeface="Calibri" pitchFamily="34" charset="0"/>
              </a:rPr>
              <a:t>se, invece, la ricerca è “</a:t>
            </a:r>
            <a:r>
              <a:rPr lang="it-IT" b="1" i="1">
                <a:latin typeface="Calibri" pitchFamily="34" charset="0"/>
              </a:rPr>
              <a:t>open access</a:t>
            </a:r>
            <a:r>
              <a:rPr lang="it-IT">
                <a:latin typeface="Calibri" pitchFamily="34" charset="0"/>
              </a:rPr>
              <a:t>”, l’utente potrà accedere direttamente alla fonte bibliografica senza costi aggiuntivi; nel caso infine di brevetti, l’utente potrà accedere alle banche dati brevettuali attraverso le proprie credenziali, qualora abbonato. Il compilatore, quindi, indicherà il link della piattaforma digitale su cui si trovano i risultati della ricerca, qualora il suo lavoro, pur coperto da brevetto, sia però diventato accessibile</a:t>
            </a:r>
          </a:p>
        </p:txBody>
      </p:sp>
      <p:sp>
        <p:nvSpPr>
          <p:cNvPr id="8" name="Rettangolo 7"/>
          <p:cNvSpPr/>
          <p:nvPr/>
        </p:nvSpPr>
        <p:spPr>
          <a:xfrm>
            <a:off x="4833257" y="1055018"/>
            <a:ext cx="4063486" cy="954107"/>
          </a:xfrm>
          <a:prstGeom prst="rect">
            <a:avLst/>
          </a:prstGeom>
          <a:noFill/>
        </p:spPr>
        <p:txBody>
          <a:bodyPr>
            <a:spAutoFit/>
          </a:bodyPr>
          <a:lstStyle/>
          <a:p>
            <a:pPr fontAlgn="auto">
              <a:spcBef>
                <a:spcPts val="0"/>
              </a:spcBef>
              <a:spcAft>
                <a:spcPts val="0"/>
              </a:spcAft>
              <a:defRPr/>
            </a:pPr>
            <a:r>
              <a:rPr lang="it-IT"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cs typeface="+mn-cs"/>
              </a:rPr>
              <a:t>Ricerca coperta da diritti riservati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73038" y="115888"/>
            <a:ext cx="8893175" cy="692150"/>
          </a:xfrm>
        </p:spPr>
        <p:txBody>
          <a:bodyPr rtlCol="0">
            <a:normAutofit fontScale="90000"/>
          </a:bodyPr>
          <a:lstStyle/>
          <a:p>
            <a:pPr eaLnBrk="1" fontAlgn="auto" hangingPunct="1">
              <a:spcAft>
                <a:spcPts val="0"/>
              </a:spcAft>
              <a:defRPr/>
            </a:pPr>
            <a:r>
              <a:rPr lang="it-IT" sz="3600" dirty="0" smtClean="0"/>
              <a:t>Come si realizza la scheda: </a:t>
            </a:r>
            <a:r>
              <a:rPr lang="it-IT" sz="3600" b="1" dirty="0" smtClean="0"/>
              <a:t>Prodotto della ricerca</a:t>
            </a:r>
            <a:endParaRPr lang="it-IT" sz="3600" b="1" dirty="0"/>
          </a:p>
        </p:txBody>
      </p:sp>
      <p:sp>
        <p:nvSpPr>
          <p:cNvPr id="22530" name="CasellaDiTesto 6"/>
          <p:cNvSpPr txBox="1">
            <a:spLocks noChangeArrowheads="1"/>
          </p:cNvSpPr>
          <p:nvPr/>
        </p:nvSpPr>
        <p:spPr bwMode="auto">
          <a:xfrm>
            <a:off x="173038" y="722313"/>
            <a:ext cx="4090987" cy="5632450"/>
          </a:xfrm>
          <a:prstGeom prst="rect">
            <a:avLst/>
          </a:prstGeom>
          <a:noFill/>
          <a:ln w="9525">
            <a:noFill/>
            <a:miter lim="800000"/>
            <a:headEnd/>
            <a:tailEnd/>
          </a:ln>
        </p:spPr>
        <p:txBody>
          <a:bodyPr>
            <a:spAutoFit/>
          </a:bodyPr>
          <a:lstStyle/>
          <a:p>
            <a:r>
              <a:rPr lang="it-IT" b="1" i="1">
                <a:latin typeface="Calibri" pitchFamily="34" charset="0"/>
              </a:rPr>
              <a:t>“Link al sito web del prodotto della ricerca”</a:t>
            </a:r>
            <a:r>
              <a:rPr lang="it-IT">
                <a:latin typeface="Calibri" pitchFamily="34" charset="0"/>
              </a:rPr>
              <a:t>. </a:t>
            </a:r>
          </a:p>
          <a:p>
            <a:r>
              <a:rPr lang="it-IT">
                <a:latin typeface="Calibri" pitchFamily="34" charset="0"/>
              </a:rPr>
              <a:t>Chi consulta la banca dati, potrà accedere alla testo originale della ricerca. </a:t>
            </a:r>
          </a:p>
          <a:p>
            <a:r>
              <a:rPr lang="it-IT">
                <a:latin typeface="Calibri" pitchFamily="34" charset="0"/>
              </a:rPr>
              <a:t>Se questa non è gratuita, apparirà un scritta con una dicitura “</a:t>
            </a:r>
            <a:r>
              <a:rPr lang="it-IT" b="1" i="1">
                <a:latin typeface="Calibri" pitchFamily="34" charset="0"/>
              </a:rPr>
              <a:t>Ricerca coperta da diritti riservati</a:t>
            </a:r>
            <a:r>
              <a:rPr lang="it-IT">
                <a:latin typeface="Calibri" pitchFamily="34" charset="0"/>
              </a:rPr>
              <a:t>” e l’utente potrà avere la possibilità di scaricare il file a pagamento secondo le tariffe dell’editore; </a:t>
            </a:r>
          </a:p>
          <a:p>
            <a:r>
              <a:rPr lang="it-IT">
                <a:latin typeface="Calibri" pitchFamily="34" charset="0"/>
              </a:rPr>
              <a:t>se, invece, la ricerca è “</a:t>
            </a:r>
            <a:r>
              <a:rPr lang="it-IT" b="1" i="1">
                <a:latin typeface="Calibri" pitchFamily="34" charset="0"/>
              </a:rPr>
              <a:t>open access</a:t>
            </a:r>
            <a:r>
              <a:rPr lang="it-IT">
                <a:latin typeface="Calibri" pitchFamily="34" charset="0"/>
              </a:rPr>
              <a:t>”, l’utente potrà accedere direttamente alla fonte bibliografica senza costi aggiuntivi; nel caso infine di brevetti, l’utente potrà accedere alle banche dati brevettuali attraverso le proprie credenziali, qualora abbonato. Il compilatore, quindi, indicherà il link della piattaforma digitale su cui si trovano i risultati della ricerca, qualora il suo lavoro, pur coperto da brevetto, sia però diventato accessibile</a:t>
            </a:r>
          </a:p>
        </p:txBody>
      </p:sp>
      <p:sp>
        <p:nvSpPr>
          <p:cNvPr id="8" name="Rettangolo 7"/>
          <p:cNvSpPr/>
          <p:nvPr/>
        </p:nvSpPr>
        <p:spPr>
          <a:xfrm>
            <a:off x="4762004" y="1731911"/>
            <a:ext cx="4063486" cy="954107"/>
          </a:xfrm>
          <a:prstGeom prst="rect">
            <a:avLst/>
          </a:prstGeom>
          <a:noFill/>
        </p:spPr>
        <p:txBody>
          <a:bodyPr>
            <a:spAutoFit/>
          </a:bodyPr>
          <a:lstStyle/>
          <a:p>
            <a:pPr fontAlgn="auto">
              <a:spcBef>
                <a:spcPts val="0"/>
              </a:spcBef>
              <a:spcAft>
                <a:spcPts val="0"/>
              </a:spcAft>
              <a:defRPr/>
            </a:pPr>
            <a:r>
              <a:rPr lang="it-IT"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cs typeface="+mn-cs"/>
              </a:rPr>
              <a:t>http://pubs.acs.org/doi/abs/10.1021/jo701992r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2"/>
          <a:srcRect l="12111" t="18604" r="13458" b="1034"/>
          <a:stretch/>
        </p:blipFill>
        <p:spPr>
          <a:xfrm>
            <a:off x="721205" y="0"/>
            <a:ext cx="7927495" cy="6858000"/>
          </a:xfrm>
          <a:prstGeom prst="rect">
            <a:avLst/>
          </a:prstGeom>
        </p:spPr>
      </p:pic>
    </p:spTree>
    <p:extLst>
      <p:ext uri="{BB962C8B-B14F-4D97-AF65-F5344CB8AC3E}">
        <p14:creationId xmlns:p14="http://schemas.microsoft.com/office/powerpoint/2010/main" val="3302661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2"/>
          <a:srcRect l="12629" t="18605" r="13147" b="18604"/>
          <a:stretch/>
        </p:blipFill>
        <p:spPr>
          <a:xfrm>
            <a:off x="0" y="342900"/>
            <a:ext cx="9105900" cy="6172200"/>
          </a:xfrm>
          <a:prstGeom prst="rect">
            <a:avLst/>
          </a:prstGeom>
        </p:spPr>
      </p:pic>
    </p:spTree>
    <p:extLst>
      <p:ext uri="{BB962C8B-B14F-4D97-AF65-F5344CB8AC3E}">
        <p14:creationId xmlns:p14="http://schemas.microsoft.com/office/powerpoint/2010/main" val="3261621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2"/>
          <a:srcRect l="11491" t="8139" r="13871" b="4651"/>
          <a:stretch/>
        </p:blipFill>
        <p:spPr>
          <a:xfrm>
            <a:off x="901700" y="9512"/>
            <a:ext cx="7315200" cy="6848488"/>
          </a:xfrm>
          <a:prstGeom prst="rect">
            <a:avLst/>
          </a:prstGeom>
        </p:spPr>
      </p:pic>
    </p:spTree>
    <p:extLst>
      <p:ext uri="{BB962C8B-B14F-4D97-AF65-F5344CB8AC3E}">
        <p14:creationId xmlns:p14="http://schemas.microsoft.com/office/powerpoint/2010/main" val="2322089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2"/>
          <a:srcRect l="12216" t="8916" r="13561" b="4651"/>
          <a:stretch/>
        </p:blipFill>
        <p:spPr>
          <a:xfrm>
            <a:off x="897712" y="0"/>
            <a:ext cx="7350054" cy="6858000"/>
          </a:xfrm>
          <a:prstGeom prst="rect">
            <a:avLst/>
          </a:prstGeom>
        </p:spPr>
      </p:pic>
    </p:spTree>
    <p:extLst>
      <p:ext uri="{BB962C8B-B14F-4D97-AF65-F5344CB8AC3E}">
        <p14:creationId xmlns:p14="http://schemas.microsoft.com/office/powerpoint/2010/main" val="3093484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srcRect l="12216" t="18734" r="13664" b="24419"/>
          <a:stretch/>
        </p:blipFill>
        <p:spPr>
          <a:xfrm>
            <a:off x="50800" y="711200"/>
            <a:ext cx="9093200" cy="5588000"/>
          </a:xfrm>
          <a:prstGeom prst="rect">
            <a:avLst/>
          </a:prstGeom>
        </p:spPr>
      </p:pic>
    </p:spTree>
    <p:extLst>
      <p:ext uri="{BB962C8B-B14F-4D97-AF65-F5344CB8AC3E}">
        <p14:creationId xmlns:p14="http://schemas.microsoft.com/office/powerpoint/2010/main" val="2570832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7800" y="365125"/>
            <a:ext cx="8413750" cy="1325563"/>
          </a:xfrm>
        </p:spPr>
        <p:txBody>
          <a:bodyPr/>
          <a:lstStyle/>
          <a:p>
            <a:pPr algn="just"/>
            <a:r>
              <a:rPr lang="en-GB" sz="4000" b="1" i="1" dirty="0" err="1" smtClean="0"/>
              <a:t>SciVal</a:t>
            </a:r>
            <a:r>
              <a:rPr lang="en-GB" sz="4000" dirty="0" smtClean="0"/>
              <a:t>: </a:t>
            </a:r>
            <a:r>
              <a:rPr lang="en-US" sz="4000" dirty="0"/>
              <a:t>Elsevier Research Intelligence helps institutions make more informed decisions to drive research </a:t>
            </a:r>
            <a:r>
              <a:rPr lang="en-US" sz="4000" dirty="0" smtClean="0"/>
              <a:t>outcomes</a:t>
            </a:r>
            <a:endParaRPr lang="en-GB" sz="4000" dirty="0"/>
          </a:p>
        </p:txBody>
      </p:sp>
      <p:pic>
        <p:nvPicPr>
          <p:cNvPr id="1026" name="Picture 2" descr="SciVal Tre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 y="1993900"/>
            <a:ext cx="8191500" cy="2100385"/>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77800" y="4186178"/>
            <a:ext cx="8413750" cy="2585323"/>
          </a:xfrm>
          <a:prstGeom prst="rect">
            <a:avLst/>
          </a:prstGeom>
        </p:spPr>
        <p:txBody>
          <a:bodyPr wrap="square">
            <a:spAutoFit/>
          </a:bodyPr>
          <a:lstStyle/>
          <a:p>
            <a:pPr algn="just"/>
            <a:r>
              <a:rPr lang="en-US" dirty="0">
                <a:solidFill>
                  <a:srgbClr val="000000"/>
                </a:solidFill>
                <a:latin typeface="Helvetica" panose="020B0604020202020204" pitchFamily="34" charset="0"/>
              </a:rPr>
              <a:t>Constantly evolving and ever more challenging, today's R&amp;D landscape requires research managers to devise better ways to measure the quality and impact of their institution's research projects. </a:t>
            </a:r>
            <a:endParaRPr lang="en-US" dirty="0" smtClean="0">
              <a:solidFill>
                <a:srgbClr val="000000"/>
              </a:solidFill>
              <a:latin typeface="Helvetica" panose="020B0604020202020204" pitchFamily="34" charset="0"/>
            </a:endParaRPr>
          </a:p>
          <a:p>
            <a:pPr algn="just"/>
            <a:r>
              <a:rPr lang="en-US" dirty="0" smtClean="0">
                <a:solidFill>
                  <a:srgbClr val="000000"/>
                </a:solidFill>
                <a:latin typeface="Helvetica" panose="020B0604020202020204" pitchFamily="34" charset="0"/>
              </a:rPr>
              <a:t>Elsevier's </a:t>
            </a:r>
            <a:r>
              <a:rPr lang="en-US" dirty="0" err="1">
                <a:solidFill>
                  <a:srgbClr val="000000"/>
                </a:solidFill>
                <a:latin typeface="Helvetica" panose="020B0604020202020204" pitchFamily="34" charset="0"/>
              </a:rPr>
              <a:t>SciVal</a:t>
            </a:r>
            <a:r>
              <a:rPr lang="en-US" dirty="0">
                <a:solidFill>
                  <a:srgbClr val="000000"/>
                </a:solidFill>
                <a:latin typeface="Helvetica" panose="020B0604020202020204" pitchFamily="34" charset="0"/>
              </a:rPr>
              <a:t> offers quick, easy access to the research performance of 4,600 research institutions and 220 countries worldwide. A ready-to-use solution with unparalleled power and flexibility, </a:t>
            </a:r>
            <a:r>
              <a:rPr lang="en-US" dirty="0" err="1">
                <a:solidFill>
                  <a:srgbClr val="000000"/>
                </a:solidFill>
                <a:latin typeface="Helvetica" panose="020B0604020202020204" pitchFamily="34" charset="0"/>
              </a:rPr>
              <a:t>SciVal</a:t>
            </a:r>
            <a:r>
              <a:rPr lang="en-US" dirty="0">
                <a:solidFill>
                  <a:srgbClr val="000000"/>
                </a:solidFill>
                <a:latin typeface="Helvetica" panose="020B0604020202020204" pitchFamily="34" charset="0"/>
              </a:rPr>
              <a:t> enables you to navigate the world of research and devise an optimal plan to drive and analyze your performance.</a:t>
            </a:r>
          </a:p>
          <a:p>
            <a:pPr algn="just"/>
            <a:r>
              <a:rPr lang="en-US" dirty="0" err="1">
                <a:solidFill>
                  <a:srgbClr val="000000"/>
                </a:solidFill>
                <a:latin typeface="Helvetica" panose="020B0604020202020204" pitchFamily="34" charset="0"/>
              </a:rPr>
              <a:t>SciVal</a:t>
            </a:r>
            <a:r>
              <a:rPr lang="en-US" dirty="0">
                <a:solidFill>
                  <a:srgbClr val="000000"/>
                </a:solidFill>
                <a:latin typeface="Helvetica" panose="020B0604020202020204" pitchFamily="34" charset="0"/>
              </a:rPr>
              <a:t> builds on Elsevier's extensive experience over several years working with many leading institutions worldwide via </a:t>
            </a:r>
            <a:r>
              <a:rPr lang="en-US" dirty="0" err="1">
                <a:solidFill>
                  <a:srgbClr val="000000"/>
                </a:solidFill>
                <a:latin typeface="Helvetica" panose="020B0604020202020204" pitchFamily="34" charset="0"/>
              </a:rPr>
              <a:t>SciVal</a:t>
            </a:r>
            <a:r>
              <a:rPr lang="en-US" dirty="0">
                <a:solidFill>
                  <a:srgbClr val="000000"/>
                </a:solidFill>
                <a:latin typeface="Helvetica" panose="020B0604020202020204" pitchFamily="34" charset="0"/>
              </a:rPr>
              <a:t> Spotlight and </a:t>
            </a:r>
            <a:r>
              <a:rPr lang="en-US" dirty="0" err="1">
                <a:solidFill>
                  <a:srgbClr val="000000"/>
                </a:solidFill>
                <a:latin typeface="Helvetica" panose="020B0604020202020204" pitchFamily="34" charset="0"/>
              </a:rPr>
              <a:t>SciVal</a:t>
            </a:r>
            <a:r>
              <a:rPr lang="en-US" dirty="0">
                <a:solidFill>
                  <a:srgbClr val="000000"/>
                </a:solidFill>
                <a:latin typeface="Helvetica" panose="020B0604020202020204" pitchFamily="34" charset="0"/>
              </a:rPr>
              <a:t> Strata.</a:t>
            </a:r>
            <a:endParaRPr lang="en-US" b="0" i="0" dirty="0">
              <a:solidFill>
                <a:srgbClr val="000000"/>
              </a:solidFill>
              <a:effectLst/>
              <a:latin typeface="Helvetica" panose="020B0604020202020204" pitchFamily="34" charset="0"/>
            </a:endParaRPr>
          </a:p>
        </p:txBody>
      </p:sp>
    </p:spTree>
    <p:extLst>
      <p:ext uri="{BB962C8B-B14F-4D97-AF65-F5344CB8AC3E}">
        <p14:creationId xmlns:p14="http://schemas.microsoft.com/office/powerpoint/2010/main" val="382946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33350" y="469900"/>
            <a:ext cx="8756650" cy="5909310"/>
          </a:xfrm>
          <a:prstGeom prst="rect">
            <a:avLst/>
          </a:prstGeom>
          <a:noFill/>
        </p:spPr>
        <p:txBody>
          <a:bodyPr wrap="square" rtlCol="0">
            <a:spAutoFit/>
          </a:bodyPr>
          <a:lstStyle/>
          <a:p>
            <a:pPr algn="just"/>
            <a:r>
              <a:rPr lang="it-IT" dirty="0"/>
              <a:t>In Italia, il rapporto tra sistema produttivo industriale e i prodotti della ricerca soffre di molte difficoltà. Una di queste è la dimensione delle aziende: le piccole e medie imprese, che caratterizzano la struttura di base del tessuto industriale italiano, hanno oggettive difficoltà nel mettersi in contatto con l’ambiente universitario e della Ricerca in genere. Per contro, il mondo universitario e della ricerca pubblica prodotti di Ricerca di notevole interesse per le aziende che, soprattutto se PMI, difficilmente riescono ad intercettare</a:t>
            </a:r>
            <a:r>
              <a:rPr lang="it-IT" dirty="0" smtClean="0"/>
              <a:t>.</a:t>
            </a:r>
          </a:p>
          <a:p>
            <a:pPr algn="just"/>
            <a:r>
              <a:rPr lang="it-IT" dirty="0"/>
              <a:t/>
            </a:r>
            <a:br>
              <a:rPr lang="it-IT" dirty="0"/>
            </a:br>
            <a:r>
              <a:rPr lang="it-IT" b="1" dirty="0"/>
              <a:t>La Ricerca in Italia è spesso un capitale non utilizzato e non valorizzato.</a:t>
            </a:r>
            <a:r>
              <a:rPr lang="it-IT" dirty="0"/>
              <a:t/>
            </a:r>
            <a:br>
              <a:rPr lang="it-IT" dirty="0"/>
            </a:br>
            <a:r>
              <a:rPr lang="it-IT" dirty="0"/>
              <a:t>Da sempre sensibili allo sviluppo delle PMI, l’Unione Industriale di Torino e gli Atenei del territorio piemontese hanno ideato un sistema di comunicazione innovativo, definito “Cerca l’Innovazione”, volto a offrire alle PMI la possibilità di accedere al know-how della ricerca avanzata e innovativa. Il sistema offre alle aziende, soprattutto piccole e medie, i prodotti dei lavori di Ricerca, di base o applicata, attraverso una descrizione essenziale e divulgativa dei contenuti, fino alla possibilità di consultarli, qualora non siano coperti da diritti di riservatezza; tutto questo unito alla possibilità di entrare direttamente in contatto con gli scienziati piemontesi.</a:t>
            </a:r>
            <a:br>
              <a:rPr lang="it-IT" dirty="0"/>
            </a:br>
            <a:r>
              <a:rPr lang="it-IT" dirty="0"/>
              <a:t/>
            </a:r>
            <a:br>
              <a:rPr lang="it-IT" dirty="0"/>
            </a:br>
            <a:r>
              <a:rPr lang="it-IT" dirty="0"/>
              <a:t>L’obbiettivo è facilitare il contatto diretto tra gli operatori del mondo economico e produttivo (imprenditori, dirigenti, tecnici d’impresa) e i ricercatori, partendo dai codici universalmente riconosciuti ATECO, che definiscono i settori di attività</a:t>
            </a:r>
            <a:r>
              <a:rPr lang="it-IT" dirty="0" smtClean="0"/>
              <a:t>.</a:t>
            </a:r>
            <a:endParaRPr lang="en-GB" dirty="0"/>
          </a:p>
        </p:txBody>
      </p:sp>
    </p:spTree>
    <p:extLst>
      <p:ext uri="{BB962C8B-B14F-4D97-AF65-F5344CB8AC3E}">
        <p14:creationId xmlns:p14="http://schemas.microsoft.com/office/powerpoint/2010/main" val="2915080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olo 1"/>
          <p:cNvSpPr>
            <a:spLocks noGrp="1"/>
          </p:cNvSpPr>
          <p:nvPr>
            <p:ph type="title"/>
          </p:nvPr>
        </p:nvSpPr>
        <p:spPr/>
        <p:txBody>
          <a:bodyPr/>
          <a:lstStyle/>
          <a:p>
            <a:pPr eaLnBrk="1" hangingPunct="1"/>
            <a:r>
              <a:rPr lang="it-IT" smtClean="0"/>
              <a:t>Scopo del progetto</a:t>
            </a:r>
          </a:p>
        </p:txBody>
      </p:sp>
      <p:sp>
        <p:nvSpPr>
          <p:cNvPr id="3" name="Segnaposto contenuto 2"/>
          <p:cNvSpPr>
            <a:spLocks noGrp="1"/>
          </p:cNvSpPr>
          <p:nvPr>
            <p:ph idx="1"/>
          </p:nvPr>
        </p:nvSpPr>
        <p:spPr>
          <a:xfrm>
            <a:off x="484188" y="2354263"/>
            <a:ext cx="7886700" cy="3373437"/>
          </a:xfrm>
        </p:spPr>
        <p:txBody>
          <a:bodyPr/>
          <a:lstStyle/>
          <a:p>
            <a:pPr eaLnBrk="1" hangingPunct="1"/>
            <a:r>
              <a:rPr lang="it-IT" smtClean="0"/>
              <a:t>Fornire uno strumento interattivo per la ricerca del sapere e dell’applicazione</a:t>
            </a:r>
          </a:p>
          <a:p>
            <a:pPr eaLnBrk="1" hangingPunct="1"/>
            <a:r>
              <a:rPr lang="it-IT" smtClean="0"/>
              <a:t>Creare una rete telematica fra gli utenti</a:t>
            </a:r>
          </a:p>
          <a:p>
            <a:pPr eaLnBrk="1" hangingPunct="1"/>
            <a:r>
              <a:rPr lang="it-IT" smtClean="0"/>
              <a:t>Offrire la possibilità di implementare l’innovazione e la ricerca delle PMI</a:t>
            </a:r>
          </a:p>
          <a:p>
            <a:pPr eaLnBrk="1" hangingPunct="1"/>
            <a:r>
              <a:rPr lang="it-IT" smtClean="0"/>
              <a:t>Creare il collegamento fra ricerca applicata e applicazione industriale</a:t>
            </a:r>
          </a:p>
          <a:p>
            <a:pPr eaLnBrk="1" hangingPunct="1"/>
            <a:endParaRPr lang="it-IT"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up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up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up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upRigh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olo 3"/>
          <p:cNvSpPr>
            <a:spLocks noGrp="1"/>
          </p:cNvSpPr>
          <p:nvPr>
            <p:ph type="title"/>
          </p:nvPr>
        </p:nvSpPr>
        <p:spPr>
          <a:xfrm>
            <a:off x="115888" y="114300"/>
            <a:ext cx="9028112" cy="982663"/>
          </a:xfrm>
        </p:spPr>
        <p:txBody>
          <a:bodyPr/>
          <a:lstStyle/>
          <a:p>
            <a:pPr eaLnBrk="1" hangingPunct="1"/>
            <a:r>
              <a:rPr lang="it-IT" sz="4000" smtClean="0"/>
              <a:t>Un sito interattivo e di facile consultazione</a:t>
            </a:r>
          </a:p>
        </p:txBody>
      </p:sp>
      <p:graphicFrame>
        <p:nvGraphicFramePr>
          <p:cNvPr id="6" name="Diagramma 5"/>
          <p:cNvGraphicFramePr/>
          <p:nvPr/>
        </p:nvGraphicFramePr>
        <p:xfrm>
          <a:off x="115504" y="655854"/>
          <a:ext cx="5685322" cy="3348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ma 9"/>
          <p:cNvGraphicFramePr/>
          <p:nvPr/>
        </p:nvGraphicFramePr>
        <p:xfrm>
          <a:off x="3360821" y="3489158"/>
          <a:ext cx="5685322" cy="33482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ettangolo 10"/>
          <p:cNvSpPr/>
          <p:nvPr/>
        </p:nvSpPr>
        <p:spPr>
          <a:xfrm>
            <a:off x="5849187" y="1831554"/>
            <a:ext cx="3294813" cy="923330"/>
          </a:xfrm>
          <a:prstGeom prst="rect">
            <a:avLst/>
          </a:prstGeom>
          <a:noFill/>
        </p:spPr>
        <p:txBody>
          <a:bodyPr wrap="none">
            <a:spAutoFit/>
          </a:bodyPr>
          <a:lstStyle/>
          <a:p>
            <a:pPr algn="ctr" fontAlgn="auto">
              <a:spcBef>
                <a:spcPts val="0"/>
              </a:spcBef>
              <a:spcAft>
                <a:spcPts val="0"/>
              </a:spcAft>
              <a:defRPr/>
            </a:pPr>
            <a:r>
              <a:rPr lang="it-IT"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cs typeface="+mn-cs"/>
              </a:rPr>
              <a:t>Prima Fase</a:t>
            </a:r>
          </a:p>
        </p:txBody>
      </p:sp>
      <p:sp>
        <p:nvSpPr>
          <p:cNvPr id="12" name="Rettangolo 11"/>
          <p:cNvSpPr/>
          <p:nvPr/>
        </p:nvSpPr>
        <p:spPr>
          <a:xfrm>
            <a:off x="398880" y="4197765"/>
            <a:ext cx="2603405" cy="1754326"/>
          </a:xfrm>
          <a:prstGeom prst="rect">
            <a:avLst/>
          </a:prstGeom>
          <a:noFill/>
        </p:spPr>
        <p:txBody>
          <a:bodyPr wrap="none">
            <a:spAutoFit/>
          </a:bodyPr>
          <a:lstStyle/>
          <a:p>
            <a:pPr algn="ctr" fontAlgn="auto">
              <a:spcBef>
                <a:spcPts val="0"/>
              </a:spcBef>
              <a:spcAft>
                <a:spcPts val="0"/>
              </a:spcAft>
              <a:defRPr/>
            </a:pPr>
            <a:r>
              <a:rPr lang="it-IT" sz="5400" b="1" dirty="0">
                <a:ln w="22225">
                  <a:solidFill>
                    <a:schemeClr val="accent2"/>
                  </a:solidFill>
                  <a:prstDash val="solid"/>
                </a:ln>
                <a:solidFill>
                  <a:schemeClr val="accent2">
                    <a:lumMod val="40000"/>
                    <a:lumOff val="60000"/>
                  </a:schemeClr>
                </a:solidFill>
                <a:latin typeface="+mn-lt"/>
                <a:cs typeface="+mn-cs"/>
              </a:rPr>
              <a:t>Seconda</a:t>
            </a:r>
          </a:p>
          <a:p>
            <a:pPr algn="ctr" fontAlgn="auto">
              <a:spcBef>
                <a:spcPts val="0"/>
              </a:spcBef>
              <a:spcAft>
                <a:spcPts val="0"/>
              </a:spcAft>
              <a:defRPr/>
            </a:pPr>
            <a:r>
              <a:rPr lang="it-IT" sz="5400" b="1" dirty="0">
                <a:ln w="22225">
                  <a:solidFill>
                    <a:schemeClr val="accent2"/>
                  </a:solidFill>
                  <a:prstDash val="solid"/>
                </a:ln>
                <a:solidFill>
                  <a:schemeClr val="accent2">
                    <a:lumMod val="40000"/>
                    <a:lumOff val="60000"/>
                  </a:schemeClr>
                </a:solidFill>
                <a:latin typeface="+mn-lt"/>
                <a:cs typeface="+mn-cs"/>
              </a:rPr>
              <a:t>Fase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6">
                                            <p:graphicEl>
                                              <a:dgm id="{DA6C11F8-ED8F-425B-9EC5-C83346031198}"/>
                                            </p:graphicEl>
                                          </p:spTgt>
                                        </p:tgtEl>
                                        <p:attrNameLst>
                                          <p:attrName>style.visibility</p:attrName>
                                        </p:attrNameLst>
                                      </p:cBhvr>
                                      <p:to>
                                        <p:strVal val="visible"/>
                                      </p:to>
                                    </p:set>
                                    <p:animEffect transition="in" filter="strips(upRight)">
                                      <p:cBhvr>
                                        <p:cTn id="12" dur="500"/>
                                        <p:tgtEl>
                                          <p:spTgt spid="6">
                                            <p:graphicEl>
                                              <a:dgm id="{DA6C11F8-ED8F-425B-9EC5-C8334603119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6">
                                            <p:graphicEl>
                                              <a:dgm id="{521B57B9-59FD-4D94-90E1-E390D57179D3}"/>
                                            </p:graphicEl>
                                          </p:spTgt>
                                        </p:tgtEl>
                                        <p:attrNameLst>
                                          <p:attrName>style.visibility</p:attrName>
                                        </p:attrNameLst>
                                      </p:cBhvr>
                                      <p:to>
                                        <p:strVal val="visible"/>
                                      </p:to>
                                    </p:set>
                                    <p:animEffect transition="in" filter="strips(upRight)">
                                      <p:cBhvr>
                                        <p:cTn id="17" dur="500"/>
                                        <p:tgtEl>
                                          <p:spTgt spid="6">
                                            <p:graphicEl>
                                              <a:dgm id="{521B57B9-59FD-4D94-90E1-E390D57179D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6">
                                            <p:graphicEl>
                                              <a:dgm id="{9AF38EB2-B1E5-4456-98D7-5CCE400E4140}"/>
                                            </p:graphicEl>
                                          </p:spTgt>
                                        </p:tgtEl>
                                        <p:attrNameLst>
                                          <p:attrName>style.visibility</p:attrName>
                                        </p:attrNameLst>
                                      </p:cBhvr>
                                      <p:to>
                                        <p:strVal val="visible"/>
                                      </p:to>
                                    </p:set>
                                    <p:animEffect transition="in" filter="strips(upRight)">
                                      <p:cBhvr>
                                        <p:cTn id="22" dur="500"/>
                                        <p:tgtEl>
                                          <p:spTgt spid="6">
                                            <p:graphicEl>
                                              <a:dgm id="{9AF38EB2-B1E5-4456-98D7-5CCE400E414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6">
                                            <p:graphicEl>
                                              <a:dgm id="{4ED0C21A-6DA0-42D1-BC0A-92EB36A9F571}"/>
                                            </p:graphicEl>
                                          </p:spTgt>
                                        </p:tgtEl>
                                        <p:attrNameLst>
                                          <p:attrName>style.visibility</p:attrName>
                                        </p:attrNameLst>
                                      </p:cBhvr>
                                      <p:to>
                                        <p:strVal val="visible"/>
                                      </p:to>
                                    </p:set>
                                    <p:animEffect transition="in" filter="strips(upRight)">
                                      <p:cBhvr>
                                        <p:cTn id="27" dur="500"/>
                                        <p:tgtEl>
                                          <p:spTgt spid="6">
                                            <p:graphicEl>
                                              <a:dgm id="{4ED0C21A-6DA0-42D1-BC0A-92EB36A9F57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grpId="0" nodeType="clickEffect">
                                  <p:stCondLst>
                                    <p:cond delay="0"/>
                                  </p:stCondLst>
                                  <p:childTnLst>
                                    <p:set>
                                      <p:cBhvr>
                                        <p:cTn id="31" dur="1" fill="hold">
                                          <p:stCondLst>
                                            <p:cond delay="0"/>
                                          </p:stCondLst>
                                        </p:cTn>
                                        <p:tgtEl>
                                          <p:spTgt spid="6">
                                            <p:graphicEl>
                                              <a:dgm id="{4382FC7A-B8FE-400A-B3F3-11DD7684FE29}"/>
                                            </p:graphicEl>
                                          </p:spTgt>
                                        </p:tgtEl>
                                        <p:attrNameLst>
                                          <p:attrName>style.visibility</p:attrName>
                                        </p:attrNameLst>
                                      </p:cBhvr>
                                      <p:to>
                                        <p:strVal val="visible"/>
                                      </p:to>
                                    </p:set>
                                    <p:animEffect transition="in" filter="strips(upRight)">
                                      <p:cBhvr>
                                        <p:cTn id="32" dur="500"/>
                                        <p:tgtEl>
                                          <p:spTgt spid="6">
                                            <p:graphicEl>
                                              <a:dgm id="{4382FC7A-B8FE-400A-B3F3-11DD7684FE29}"/>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grpId="0" nodeType="clickEffect">
                                  <p:stCondLst>
                                    <p:cond delay="0"/>
                                  </p:stCondLst>
                                  <p:childTnLst>
                                    <p:set>
                                      <p:cBhvr>
                                        <p:cTn id="36" dur="1" fill="hold">
                                          <p:stCondLst>
                                            <p:cond delay="0"/>
                                          </p:stCondLst>
                                        </p:cTn>
                                        <p:tgtEl>
                                          <p:spTgt spid="6">
                                            <p:graphicEl>
                                              <a:dgm id="{4E310F93-B713-47E4-B00D-6FD381EEF3C5}"/>
                                            </p:graphicEl>
                                          </p:spTgt>
                                        </p:tgtEl>
                                        <p:attrNameLst>
                                          <p:attrName>style.visibility</p:attrName>
                                        </p:attrNameLst>
                                      </p:cBhvr>
                                      <p:to>
                                        <p:strVal val="visible"/>
                                      </p:to>
                                    </p:set>
                                    <p:animEffect transition="in" filter="strips(upRight)">
                                      <p:cBhvr>
                                        <p:cTn id="37" dur="500"/>
                                        <p:tgtEl>
                                          <p:spTgt spid="6">
                                            <p:graphicEl>
                                              <a:dgm id="{4E310F93-B713-47E4-B00D-6FD381EEF3C5}"/>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3" fill="hold" grpId="0" nodeType="clickEffect">
                                  <p:stCondLst>
                                    <p:cond delay="0"/>
                                  </p:stCondLst>
                                  <p:childTnLst>
                                    <p:set>
                                      <p:cBhvr>
                                        <p:cTn id="46" dur="1" fill="hold">
                                          <p:stCondLst>
                                            <p:cond delay="0"/>
                                          </p:stCondLst>
                                        </p:cTn>
                                        <p:tgtEl>
                                          <p:spTgt spid="10">
                                            <p:graphicEl>
                                              <a:dgm id="{DA6C11F8-ED8F-425B-9EC5-C83346031198}"/>
                                            </p:graphicEl>
                                          </p:spTgt>
                                        </p:tgtEl>
                                        <p:attrNameLst>
                                          <p:attrName>style.visibility</p:attrName>
                                        </p:attrNameLst>
                                      </p:cBhvr>
                                      <p:to>
                                        <p:strVal val="visible"/>
                                      </p:to>
                                    </p:set>
                                    <p:animEffect transition="in" filter="strips(upRight)">
                                      <p:cBhvr>
                                        <p:cTn id="47" dur="500"/>
                                        <p:tgtEl>
                                          <p:spTgt spid="10">
                                            <p:graphicEl>
                                              <a:dgm id="{DA6C11F8-ED8F-425B-9EC5-C83346031198}"/>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3" fill="hold" grpId="0" nodeType="clickEffect">
                                  <p:stCondLst>
                                    <p:cond delay="0"/>
                                  </p:stCondLst>
                                  <p:childTnLst>
                                    <p:set>
                                      <p:cBhvr>
                                        <p:cTn id="51" dur="1" fill="hold">
                                          <p:stCondLst>
                                            <p:cond delay="0"/>
                                          </p:stCondLst>
                                        </p:cTn>
                                        <p:tgtEl>
                                          <p:spTgt spid="10">
                                            <p:graphicEl>
                                              <a:dgm id="{521B57B9-59FD-4D94-90E1-E390D57179D3}"/>
                                            </p:graphicEl>
                                          </p:spTgt>
                                        </p:tgtEl>
                                        <p:attrNameLst>
                                          <p:attrName>style.visibility</p:attrName>
                                        </p:attrNameLst>
                                      </p:cBhvr>
                                      <p:to>
                                        <p:strVal val="visible"/>
                                      </p:to>
                                    </p:set>
                                    <p:animEffect transition="in" filter="strips(upRight)">
                                      <p:cBhvr>
                                        <p:cTn id="52" dur="500"/>
                                        <p:tgtEl>
                                          <p:spTgt spid="10">
                                            <p:graphicEl>
                                              <a:dgm id="{521B57B9-59FD-4D94-90E1-E390D57179D3}"/>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3" fill="hold" grpId="0" nodeType="clickEffect">
                                  <p:stCondLst>
                                    <p:cond delay="0"/>
                                  </p:stCondLst>
                                  <p:childTnLst>
                                    <p:set>
                                      <p:cBhvr>
                                        <p:cTn id="56" dur="1" fill="hold">
                                          <p:stCondLst>
                                            <p:cond delay="0"/>
                                          </p:stCondLst>
                                        </p:cTn>
                                        <p:tgtEl>
                                          <p:spTgt spid="10">
                                            <p:graphicEl>
                                              <a:dgm id="{9AF38EB2-B1E5-4456-98D7-5CCE400E4140}"/>
                                            </p:graphicEl>
                                          </p:spTgt>
                                        </p:tgtEl>
                                        <p:attrNameLst>
                                          <p:attrName>style.visibility</p:attrName>
                                        </p:attrNameLst>
                                      </p:cBhvr>
                                      <p:to>
                                        <p:strVal val="visible"/>
                                      </p:to>
                                    </p:set>
                                    <p:animEffect transition="in" filter="strips(upRight)">
                                      <p:cBhvr>
                                        <p:cTn id="57" dur="500"/>
                                        <p:tgtEl>
                                          <p:spTgt spid="10">
                                            <p:graphicEl>
                                              <a:dgm id="{9AF38EB2-B1E5-4456-98D7-5CCE400E4140}"/>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3" fill="hold" grpId="0" nodeType="clickEffect">
                                  <p:stCondLst>
                                    <p:cond delay="0"/>
                                  </p:stCondLst>
                                  <p:childTnLst>
                                    <p:set>
                                      <p:cBhvr>
                                        <p:cTn id="61" dur="1" fill="hold">
                                          <p:stCondLst>
                                            <p:cond delay="0"/>
                                          </p:stCondLst>
                                        </p:cTn>
                                        <p:tgtEl>
                                          <p:spTgt spid="10">
                                            <p:graphicEl>
                                              <a:dgm id="{4ED0C21A-6DA0-42D1-BC0A-92EB36A9F571}"/>
                                            </p:graphicEl>
                                          </p:spTgt>
                                        </p:tgtEl>
                                        <p:attrNameLst>
                                          <p:attrName>style.visibility</p:attrName>
                                        </p:attrNameLst>
                                      </p:cBhvr>
                                      <p:to>
                                        <p:strVal val="visible"/>
                                      </p:to>
                                    </p:set>
                                    <p:animEffect transition="in" filter="strips(upRight)">
                                      <p:cBhvr>
                                        <p:cTn id="62" dur="500"/>
                                        <p:tgtEl>
                                          <p:spTgt spid="10">
                                            <p:graphicEl>
                                              <a:dgm id="{4ED0C21A-6DA0-42D1-BC0A-92EB36A9F571}"/>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3" fill="hold" grpId="0" nodeType="clickEffect">
                                  <p:stCondLst>
                                    <p:cond delay="0"/>
                                  </p:stCondLst>
                                  <p:childTnLst>
                                    <p:set>
                                      <p:cBhvr>
                                        <p:cTn id="66" dur="1" fill="hold">
                                          <p:stCondLst>
                                            <p:cond delay="0"/>
                                          </p:stCondLst>
                                        </p:cTn>
                                        <p:tgtEl>
                                          <p:spTgt spid="10">
                                            <p:graphicEl>
                                              <a:dgm id="{4382FC7A-B8FE-400A-B3F3-11DD7684FE29}"/>
                                            </p:graphicEl>
                                          </p:spTgt>
                                        </p:tgtEl>
                                        <p:attrNameLst>
                                          <p:attrName>style.visibility</p:attrName>
                                        </p:attrNameLst>
                                      </p:cBhvr>
                                      <p:to>
                                        <p:strVal val="visible"/>
                                      </p:to>
                                    </p:set>
                                    <p:animEffect transition="in" filter="strips(upRight)">
                                      <p:cBhvr>
                                        <p:cTn id="67" dur="500"/>
                                        <p:tgtEl>
                                          <p:spTgt spid="10">
                                            <p:graphicEl>
                                              <a:dgm id="{4382FC7A-B8FE-400A-B3F3-11DD7684FE29}"/>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3" fill="hold" grpId="0" nodeType="clickEffect">
                                  <p:stCondLst>
                                    <p:cond delay="0"/>
                                  </p:stCondLst>
                                  <p:childTnLst>
                                    <p:set>
                                      <p:cBhvr>
                                        <p:cTn id="71" dur="1" fill="hold">
                                          <p:stCondLst>
                                            <p:cond delay="0"/>
                                          </p:stCondLst>
                                        </p:cTn>
                                        <p:tgtEl>
                                          <p:spTgt spid="10">
                                            <p:graphicEl>
                                              <a:dgm id="{4E310F93-B713-47E4-B00D-6FD381EEF3C5}"/>
                                            </p:graphicEl>
                                          </p:spTgt>
                                        </p:tgtEl>
                                        <p:attrNameLst>
                                          <p:attrName>style.visibility</p:attrName>
                                        </p:attrNameLst>
                                      </p:cBhvr>
                                      <p:to>
                                        <p:strVal val="visible"/>
                                      </p:to>
                                    </p:set>
                                    <p:animEffect transition="in" filter="strips(upRight)">
                                      <p:cBhvr>
                                        <p:cTn id="72" dur="500"/>
                                        <p:tgtEl>
                                          <p:spTgt spid="10">
                                            <p:graphicEl>
                                              <a:dgm id="{4E310F93-B713-47E4-B00D-6FD381EEF3C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Graphic spid="10" grpId="0">
        <p:bldSub>
          <a:bldDgm bld="one"/>
        </p:bldSub>
      </p:bldGraphic>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olo 3"/>
          <p:cNvSpPr>
            <a:spLocks noGrp="1"/>
          </p:cNvSpPr>
          <p:nvPr>
            <p:ph type="title"/>
          </p:nvPr>
        </p:nvSpPr>
        <p:spPr>
          <a:xfrm>
            <a:off x="173038" y="115888"/>
            <a:ext cx="8893175" cy="692150"/>
          </a:xfrm>
        </p:spPr>
        <p:txBody>
          <a:bodyPr/>
          <a:lstStyle/>
          <a:p>
            <a:pPr eaLnBrk="1" hangingPunct="1"/>
            <a:r>
              <a:rPr lang="it-IT" sz="3600" smtClean="0"/>
              <a:t>Come si realizza la scheda: </a:t>
            </a:r>
            <a:r>
              <a:rPr lang="it-IT" sz="3600" b="1" smtClean="0"/>
              <a:t>elenco categorie</a:t>
            </a:r>
          </a:p>
        </p:txBody>
      </p:sp>
      <p:pic>
        <p:nvPicPr>
          <p:cNvPr id="6" name="Immagine 5"/>
          <p:cNvPicPr>
            <a:picLocks noChangeAspect="1"/>
          </p:cNvPicPr>
          <p:nvPr/>
        </p:nvPicPr>
        <p:blipFill>
          <a:blip r:embed="rId2"/>
          <a:srcRect/>
          <a:stretch>
            <a:fillRect/>
          </a:stretch>
        </p:blipFill>
        <p:spPr bwMode="auto">
          <a:xfrm>
            <a:off x="3030538" y="885825"/>
            <a:ext cx="5815012" cy="5765800"/>
          </a:xfrm>
          <a:prstGeom prst="rect">
            <a:avLst/>
          </a:prstGeom>
          <a:noFill/>
          <a:ln w="9525">
            <a:noFill/>
            <a:miter lim="800000"/>
            <a:headEnd/>
            <a:tailEnd/>
          </a:ln>
        </p:spPr>
      </p:pic>
      <p:sp>
        <p:nvSpPr>
          <p:cNvPr id="16387" name="CasellaDiTesto 6"/>
          <p:cNvSpPr txBox="1">
            <a:spLocks noChangeArrowheads="1"/>
          </p:cNvSpPr>
          <p:nvPr/>
        </p:nvSpPr>
        <p:spPr bwMode="auto">
          <a:xfrm>
            <a:off x="173038" y="1414463"/>
            <a:ext cx="2657475" cy="5310187"/>
          </a:xfrm>
          <a:prstGeom prst="rect">
            <a:avLst/>
          </a:prstGeom>
          <a:noFill/>
          <a:ln w="9525">
            <a:noFill/>
            <a:miter lim="800000"/>
            <a:headEnd/>
            <a:tailEnd/>
          </a:ln>
        </p:spPr>
        <p:txBody>
          <a:bodyPr>
            <a:spAutoFit/>
          </a:bodyPr>
          <a:lstStyle/>
          <a:p>
            <a:r>
              <a:rPr lang="it-IT">
                <a:latin typeface="Calibri" pitchFamily="34" charset="0"/>
              </a:rPr>
              <a:t>La prima voce </a:t>
            </a:r>
            <a:r>
              <a:rPr lang="it-IT" b="1">
                <a:latin typeface="Calibri" pitchFamily="34" charset="0"/>
              </a:rPr>
              <a:t>“Elenco categorie ATECO”</a:t>
            </a:r>
            <a:r>
              <a:rPr lang="it-IT">
                <a:latin typeface="Calibri" pitchFamily="34" charset="0"/>
              </a:rPr>
              <a:t> sarà ripartita in tre campi diversi (il ricercatore potrà quindi scegliere fino a tre codici ATECO), per consentire al ricercatore, che dovrà inserire il lavoro, di effettuare la scelta tra le macro-aree indicate nel secondo livello dei codici ATECO.</a:t>
            </a:r>
          </a:p>
          <a:p>
            <a:r>
              <a:rPr lang="it-IT" b="1" i="1">
                <a:latin typeface="Calibri" pitchFamily="34" charset="0"/>
              </a:rPr>
              <a:t>Tale voce serve per indurre i ricercatori ad identificare subito le categorie di imprese prevalentemente interessate al lavoro di ricerca da inserire</a:t>
            </a:r>
            <a:endParaRPr lang="it-I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olo 3"/>
          <p:cNvSpPr>
            <a:spLocks noGrp="1"/>
          </p:cNvSpPr>
          <p:nvPr>
            <p:ph type="title"/>
          </p:nvPr>
        </p:nvSpPr>
        <p:spPr>
          <a:xfrm>
            <a:off x="173038" y="115888"/>
            <a:ext cx="8893175" cy="692150"/>
          </a:xfrm>
        </p:spPr>
        <p:txBody>
          <a:bodyPr/>
          <a:lstStyle/>
          <a:p>
            <a:pPr eaLnBrk="1" hangingPunct="1"/>
            <a:r>
              <a:rPr lang="it-IT" sz="3600" smtClean="0"/>
              <a:t>Come si realizza la scheda: </a:t>
            </a:r>
            <a:r>
              <a:rPr lang="it-IT" sz="3600" b="1" smtClean="0"/>
              <a:t>Titolo</a:t>
            </a:r>
          </a:p>
        </p:txBody>
      </p:sp>
      <p:sp>
        <p:nvSpPr>
          <p:cNvPr id="17410" name="CasellaDiTesto 6"/>
          <p:cNvSpPr txBox="1">
            <a:spLocks noChangeArrowheads="1"/>
          </p:cNvSpPr>
          <p:nvPr/>
        </p:nvSpPr>
        <p:spPr bwMode="auto">
          <a:xfrm>
            <a:off x="423863" y="1482725"/>
            <a:ext cx="2655887" cy="3138488"/>
          </a:xfrm>
          <a:prstGeom prst="rect">
            <a:avLst/>
          </a:prstGeom>
          <a:noFill/>
          <a:ln w="9525">
            <a:noFill/>
            <a:miter lim="800000"/>
            <a:headEnd/>
            <a:tailEnd/>
          </a:ln>
        </p:spPr>
        <p:txBody>
          <a:bodyPr>
            <a:spAutoFit/>
          </a:bodyPr>
          <a:lstStyle/>
          <a:p>
            <a:r>
              <a:rPr lang="it-IT">
                <a:latin typeface="Calibri" pitchFamily="34" charset="0"/>
              </a:rPr>
              <a:t>La voce  </a:t>
            </a:r>
            <a:r>
              <a:rPr lang="it-IT" b="1">
                <a:latin typeface="Calibri" pitchFamily="34" charset="0"/>
              </a:rPr>
              <a:t>“Titolo”</a:t>
            </a:r>
            <a:r>
              <a:rPr lang="it-IT">
                <a:latin typeface="Calibri" pitchFamily="34" charset="0"/>
              </a:rPr>
              <a:t> dovrà essere redatta in Italiano e in inglese, usando al massimo 170 caratteri (spazi inclusi) e utilizzando termini rigorosi, ma divulgativi e facilmente comprensibili per un “target giornalistico evoluto  (es. lettori pagine scientifiche di quotidiani)</a:t>
            </a:r>
          </a:p>
        </p:txBody>
      </p:sp>
      <p:sp>
        <p:nvSpPr>
          <p:cNvPr id="8" name="Rettangolo 7"/>
          <p:cNvSpPr/>
          <p:nvPr/>
        </p:nvSpPr>
        <p:spPr>
          <a:xfrm>
            <a:off x="3611581" y="1345403"/>
            <a:ext cx="4974154" cy="3046988"/>
          </a:xfrm>
          <a:prstGeom prst="rect">
            <a:avLst/>
          </a:prstGeom>
          <a:noFill/>
        </p:spPr>
        <p:txBody>
          <a:bodyPr>
            <a:spAutoFit/>
          </a:bodyPr>
          <a:lstStyle/>
          <a:p>
            <a:pPr algn="ctr" fontAlgn="auto">
              <a:spcBef>
                <a:spcPts val="0"/>
              </a:spcBef>
              <a:spcAft>
                <a:spcPts val="0"/>
              </a:spcAft>
              <a:defRPr/>
            </a:pPr>
            <a:r>
              <a:rPr lang="it-IT"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cs typeface="+mn-cs"/>
              </a:rPr>
              <a:t>Nitrazione contro nitrosazione chimica del </a:t>
            </a:r>
            <a:r>
              <a:rPr lang="it-IT" sz="32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cs typeface="+mn-cs"/>
              </a:rPr>
              <a:t>Mentofurano</a:t>
            </a:r>
            <a:r>
              <a:rPr lang="it-IT"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cs typeface="+mn-cs"/>
              </a:rPr>
              <a:t>: frammentazione e </a:t>
            </a:r>
            <a:r>
              <a:rPr lang="it-IT" sz="32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cs typeface="+mn-cs"/>
              </a:rPr>
              <a:t>dimerizzazione</a:t>
            </a:r>
            <a:r>
              <a:rPr lang="it-IT"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cs typeface="+mn-cs"/>
              </a:rPr>
              <a:t> del </a:t>
            </a:r>
            <a:r>
              <a:rPr lang="it-IT" sz="32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cs typeface="+mn-cs"/>
              </a:rPr>
              <a:t>Dehydromenthofurolactone</a:t>
            </a:r>
            <a:endParaRPr lang="it-IT"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olo 3"/>
          <p:cNvSpPr>
            <a:spLocks noGrp="1"/>
          </p:cNvSpPr>
          <p:nvPr>
            <p:ph type="title"/>
          </p:nvPr>
        </p:nvSpPr>
        <p:spPr>
          <a:xfrm>
            <a:off x="173038" y="115888"/>
            <a:ext cx="8893175" cy="692150"/>
          </a:xfrm>
        </p:spPr>
        <p:txBody>
          <a:bodyPr/>
          <a:lstStyle/>
          <a:p>
            <a:pPr eaLnBrk="1" hangingPunct="1"/>
            <a:r>
              <a:rPr lang="it-IT" sz="3600" smtClean="0"/>
              <a:t>Come si realizza la scheda: </a:t>
            </a:r>
            <a:r>
              <a:rPr lang="it-IT" sz="3600" b="1" smtClean="0"/>
              <a:t>Riservatezza</a:t>
            </a:r>
          </a:p>
        </p:txBody>
      </p:sp>
      <p:sp>
        <p:nvSpPr>
          <p:cNvPr id="18434" name="CasellaDiTesto 6"/>
          <p:cNvSpPr txBox="1">
            <a:spLocks noChangeArrowheads="1"/>
          </p:cNvSpPr>
          <p:nvPr/>
        </p:nvSpPr>
        <p:spPr bwMode="auto">
          <a:xfrm>
            <a:off x="423863" y="1482725"/>
            <a:ext cx="2655887" cy="5078413"/>
          </a:xfrm>
          <a:prstGeom prst="rect">
            <a:avLst/>
          </a:prstGeom>
          <a:noFill/>
          <a:ln w="9525">
            <a:noFill/>
            <a:miter lim="800000"/>
            <a:headEnd/>
            <a:tailEnd/>
          </a:ln>
        </p:spPr>
        <p:txBody>
          <a:bodyPr>
            <a:spAutoFit/>
          </a:bodyPr>
          <a:lstStyle/>
          <a:p>
            <a:r>
              <a:rPr lang="it-IT">
                <a:latin typeface="Calibri" pitchFamily="34" charset="0"/>
              </a:rPr>
              <a:t>il compilatore dovrà avere la possibilità di scegliere una di questa due alternative: </a:t>
            </a:r>
          </a:p>
          <a:p>
            <a:r>
              <a:rPr lang="it-IT">
                <a:latin typeface="Calibri" pitchFamily="34" charset="0"/>
              </a:rPr>
              <a:t>a) “</a:t>
            </a:r>
            <a:r>
              <a:rPr lang="it-IT" b="1">
                <a:latin typeface="Calibri" pitchFamily="34" charset="0"/>
              </a:rPr>
              <a:t>Lavoro di Ricerca libero da vincoli di riservatezza”</a:t>
            </a:r>
            <a:r>
              <a:rPr lang="it-IT">
                <a:latin typeface="Calibri" pitchFamily="34" charset="0"/>
              </a:rPr>
              <a:t>; </a:t>
            </a:r>
          </a:p>
          <a:p>
            <a:r>
              <a:rPr lang="it-IT">
                <a:latin typeface="Calibri" pitchFamily="34" charset="0"/>
              </a:rPr>
              <a:t>b) “</a:t>
            </a:r>
            <a:r>
              <a:rPr lang="it-IT" b="1">
                <a:latin typeface="Calibri" pitchFamily="34" charset="0"/>
              </a:rPr>
              <a:t>Lavoro di Ricerca coperto da vincoli di riservatezza”</a:t>
            </a:r>
            <a:r>
              <a:rPr lang="it-IT">
                <a:latin typeface="Calibri" pitchFamily="34" charset="0"/>
              </a:rPr>
              <a:t>. </a:t>
            </a:r>
          </a:p>
          <a:p>
            <a:r>
              <a:rPr lang="it-IT">
                <a:latin typeface="Calibri" pitchFamily="34" charset="0"/>
              </a:rPr>
              <a:t>Nel primo caso, la compilazione seguirà l’ordine completo esposto qui di seguito; nel secondo,  la compilazione dovrà escludere la voce “</a:t>
            </a:r>
            <a:r>
              <a:rPr lang="it-IT" b="1">
                <a:latin typeface="Calibri" pitchFamily="34" charset="0"/>
              </a:rPr>
              <a:t>Descrizione Divulgativa</a:t>
            </a:r>
            <a:r>
              <a:rPr lang="it-IT">
                <a:latin typeface="Calibri" pitchFamily="34" charset="0"/>
              </a:rPr>
              <a:t>” ;</a:t>
            </a:r>
          </a:p>
        </p:txBody>
      </p:sp>
      <p:sp>
        <p:nvSpPr>
          <p:cNvPr id="8" name="Rettangolo 7"/>
          <p:cNvSpPr/>
          <p:nvPr/>
        </p:nvSpPr>
        <p:spPr>
          <a:xfrm>
            <a:off x="3823854" y="2028796"/>
            <a:ext cx="4752255" cy="2123658"/>
          </a:xfrm>
          <a:prstGeom prst="rect">
            <a:avLst/>
          </a:prstGeom>
          <a:noFill/>
        </p:spPr>
        <p:txBody>
          <a:bodyPr>
            <a:spAutoFit/>
          </a:bodyPr>
          <a:lstStyle/>
          <a:p>
            <a:pPr algn="ctr" fontAlgn="auto">
              <a:spcBef>
                <a:spcPts val="0"/>
              </a:spcBef>
              <a:spcAft>
                <a:spcPts val="0"/>
              </a:spcAft>
              <a:defRPr/>
            </a:pPr>
            <a:r>
              <a:rPr lang="it-IT"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cs typeface="+mn-cs"/>
              </a:rPr>
              <a:t>Lavoro di Ricerca libero da vincoli di riservatezza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73038" y="115888"/>
            <a:ext cx="8893175" cy="692150"/>
          </a:xfrm>
        </p:spPr>
        <p:txBody>
          <a:bodyPr rtlCol="0">
            <a:normAutofit fontScale="90000"/>
          </a:bodyPr>
          <a:lstStyle/>
          <a:p>
            <a:pPr eaLnBrk="1" fontAlgn="auto" hangingPunct="1">
              <a:spcAft>
                <a:spcPts val="0"/>
              </a:spcAft>
              <a:defRPr/>
            </a:pPr>
            <a:r>
              <a:rPr lang="it-IT" sz="3600" dirty="0" smtClean="0"/>
              <a:t>Come si realizza la scheda: </a:t>
            </a:r>
            <a:r>
              <a:rPr lang="it-IT" sz="3600" b="1" dirty="0" smtClean="0"/>
              <a:t>Descrizione divulgativa</a:t>
            </a:r>
            <a:endParaRPr lang="it-IT" sz="3600" b="1" dirty="0"/>
          </a:p>
        </p:txBody>
      </p:sp>
      <p:sp>
        <p:nvSpPr>
          <p:cNvPr id="19458" name="CasellaDiTesto 6"/>
          <p:cNvSpPr txBox="1">
            <a:spLocks noChangeArrowheads="1"/>
          </p:cNvSpPr>
          <p:nvPr/>
        </p:nvSpPr>
        <p:spPr bwMode="auto">
          <a:xfrm>
            <a:off x="423863" y="1482725"/>
            <a:ext cx="3506787" cy="4800600"/>
          </a:xfrm>
          <a:prstGeom prst="rect">
            <a:avLst/>
          </a:prstGeom>
          <a:noFill/>
          <a:ln w="9525">
            <a:noFill/>
            <a:miter lim="800000"/>
            <a:headEnd/>
            <a:tailEnd/>
          </a:ln>
        </p:spPr>
        <p:txBody>
          <a:bodyPr>
            <a:spAutoFit/>
          </a:bodyPr>
          <a:lstStyle/>
          <a:p>
            <a:r>
              <a:rPr lang="it-IT">
                <a:latin typeface="Calibri" pitchFamily="34" charset="0"/>
              </a:rPr>
              <a:t>La descrizione divulgativa +suddivisa in 4 highlights di non più di 120 caratteri (spazi inclusi) ciascuno, con i seguenti contenuti.</a:t>
            </a:r>
          </a:p>
          <a:p>
            <a:pPr marL="0" lvl="1"/>
            <a:r>
              <a:rPr lang="it-IT" i="1">
                <a:latin typeface="Calibri" pitchFamily="34" charset="0"/>
              </a:rPr>
              <a:t>1) Il valore aggiunto della ricerca: gli aspetti di maggiore novità/originalità scientifica e tecnologica dei risultati della ricerca;</a:t>
            </a:r>
          </a:p>
          <a:p>
            <a:pPr marL="0" lvl="1"/>
            <a:r>
              <a:rPr lang="it-IT" i="1">
                <a:latin typeface="Calibri" pitchFamily="34" charset="0"/>
              </a:rPr>
              <a:t>2) metodi e strumenti utilizzati nella realizzazione del lavoro di ricerca;</a:t>
            </a:r>
          </a:p>
          <a:p>
            <a:pPr marL="0" lvl="1"/>
            <a:r>
              <a:rPr lang="it-IT" i="1">
                <a:latin typeface="Calibri" pitchFamily="34" charset="0"/>
              </a:rPr>
              <a:t>3) Applicazioni pratiche”;</a:t>
            </a:r>
          </a:p>
          <a:p>
            <a:pPr marL="0" lvl="1"/>
            <a:r>
              <a:rPr lang="it-IT" i="1">
                <a:latin typeface="Calibri" pitchFamily="34" charset="0"/>
              </a:rPr>
              <a:t>4) Ulteriori sviluppi e prospettive future dei risultati della ricerca. (stima della distanza dall’applicazione : &lt; di un anno; tra 1 anno e 2 anni; &gt; di 2 anni).</a:t>
            </a:r>
            <a:endParaRPr lang="it-IT">
              <a:latin typeface="Calibri" pitchFamily="34" charset="0"/>
            </a:endParaRPr>
          </a:p>
        </p:txBody>
      </p:sp>
      <p:sp>
        <p:nvSpPr>
          <p:cNvPr id="8" name="Rettangolo 7"/>
          <p:cNvSpPr/>
          <p:nvPr/>
        </p:nvSpPr>
        <p:spPr>
          <a:xfrm>
            <a:off x="4453247" y="1292525"/>
            <a:ext cx="4063486" cy="4832092"/>
          </a:xfrm>
          <a:prstGeom prst="rect">
            <a:avLst/>
          </a:prstGeom>
          <a:noFill/>
        </p:spPr>
        <p:txBody>
          <a:bodyPr>
            <a:spAutoFit/>
          </a:bodyPr>
          <a:lstStyle/>
          <a:p>
            <a:pPr marL="514350" indent="-514350" fontAlgn="auto">
              <a:spcBef>
                <a:spcPts val="0"/>
              </a:spcBef>
              <a:spcAft>
                <a:spcPts val="0"/>
              </a:spcAft>
              <a:buFontTx/>
              <a:buAutoNum type="arabicParenR"/>
              <a:defRPr/>
            </a:pPr>
            <a:r>
              <a:rPr lang="it-IT"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cs typeface="+mn-cs"/>
              </a:rPr>
              <a:t>Metodo rapido per la determinazione del </a:t>
            </a:r>
            <a:r>
              <a:rPr lang="it-IT" sz="2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cs typeface="+mn-cs"/>
              </a:rPr>
              <a:t>mentofurano</a:t>
            </a:r>
            <a:endParaRPr lang="it-IT"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cs typeface="+mn-cs"/>
            </a:endParaRPr>
          </a:p>
          <a:p>
            <a:pPr marL="514350" indent="-514350" fontAlgn="auto">
              <a:spcBef>
                <a:spcPts val="0"/>
              </a:spcBef>
              <a:spcAft>
                <a:spcPts val="0"/>
              </a:spcAft>
              <a:buFontTx/>
              <a:buAutoNum type="arabicParenR"/>
              <a:defRPr/>
            </a:pPr>
            <a:r>
              <a:rPr lang="it-IT"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cs typeface="+mn-cs"/>
              </a:rPr>
              <a:t>Analisi spettrofotometriche</a:t>
            </a:r>
          </a:p>
          <a:p>
            <a:pPr marL="514350" indent="-514350" fontAlgn="auto">
              <a:spcBef>
                <a:spcPts val="0"/>
              </a:spcBef>
              <a:spcAft>
                <a:spcPts val="0"/>
              </a:spcAft>
              <a:buFontTx/>
              <a:buAutoNum type="arabicParenR"/>
              <a:defRPr/>
            </a:pPr>
            <a:r>
              <a:rPr lang="it-IT"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cs typeface="+mn-cs"/>
              </a:rPr>
              <a:t>Valutazione rapida della qualità di oli essenziali</a:t>
            </a:r>
          </a:p>
          <a:p>
            <a:pPr marL="514350" indent="-514350" fontAlgn="auto">
              <a:spcBef>
                <a:spcPts val="0"/>
              </a:spcBef>
              <a:spcAft>
                <a:spcPts val="0"/>
              </a:spcAft>
              <a:buFontTx/>
              <a:buAutoNum type="arabicParenR"/>
              <a:defRPr/>
            </a:pPr>
            <a:r>
              <a:rPr lang="it-IT"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cs typeface="+mn-cs"/>
              </a:rPr>
              <a:t>Produzione di kit portatili per analisi in campo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trips(upRigh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strips(upRigh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strips(upRigh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strips(upRight)">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olo 3"/>
          <p:cNvSpPr>
            <a:spLocks noGrp="1"/>
          </p:cNvSpPr>
          <p:nvPr>
            <p:ph type="title"/>
          </p:nvPr>
        </p:nvSpPr>
        <p:spPr>
          <a:xfrm>
            <a:off x="173038" y="115888"/>
            <a:ext cx="8893175" cy="692150"/>
          </a:xfrm>
        </p:spPr>
        <p:txBody>
          <a:bodyPr/>
          <a:lstStyle/>
          <a:p>
            <a:pPr eaLnBrk="1" hangingPunct="1"/>
            <a:r>
              <a:rPr lang="it-IT" sz="3600" smtClean="0"/>
              <a:t>Come si realizza la scheda: </a:t>
            </a:r>
            <a:r>
              <a:rPr lang="it-IT" sz="3600" b="1" smtClean="0"/>
              <a:t>Identificazione</a:t>
            </a:r>
          </a:p>
        </p:txBody>
      </p:sp>
      <p:sp>
        <p:nvSpPr>
          <p:cNvPr id="7" name="CasellaDiTesto 6"/>
          <p:cNvSpPr txBox="1"/>
          <p:nvPr/>
        </p:nvSpPr>
        <p:spPr>
          <a:xfrm>
            <a:off x="173038" y="1387475"/>
            <a:ext cx="3506787" cy="3138488"/>
          </a:xfrm>
          <a:prstGeom prst="rect">
            <a:avLst/>
          </a:prstGeom>
          <a:noFill/>
        </p:spPr>
        <p:txBody>
          <a:bodyPr>
            <a:spAutoFit/>
          </a:bodyPr>
          <a:lstStyle/>
          <a:p>
            <a:pPr fontAlgn="auto">
              <a:spcBef>
                <a:spcPts val="0"/>
              </a:spcBef>
              <a:spcAft>
                <a:spcPts val="0"/>
              </a:spcAft>
              <a:defRPr/>
            </a:pPr>
            <a:r>
              <a:rPr lang="it-IT" dirty="0">
                <a:latin typeface="+mn-lt"/>
                <a:cs typeface="+mn-cs"/>
              </a:rPr>
              <a:t>Identificazione degli autori del prodotto della ricerca con inserimento di informazioni su:</a:t>
            </a:r>
          </a:p>
          <a:p>
            <a:pPr marL="342900" indent="-342900" fontAlgn="auto">
              <a:spcBef>
                <a:spcPts val="0"/>
              </a:spcBef>
              <a:spcAft>
                <a:spcPts val="0"/>
              </a:spcAft>
              <a:buFont typeface="+mj-lt"/>
              <a:buAutoNum type="arabicParenR"/>
              <a:defRPr/>
            </a:pPr>
            <a:r>
              <a:rPr lang="it-IT" b="1" dirty="0">
                <a:latin typeface="+mn-lt"/>
                <a:cs typeface="+mn-cs"/>
              </a:rPr>
              <a:t> “Ateneo o Ente di Ricerca”;</a:t>
            </a:r>
          </a:p>
          <a:p>
            <a:pPr marL="342900" indent="-342900" fontAlgn="auto">
              <a:spcBef>
                <a:spcPts val="0"/>
              </a:spcBef>
              <a:spcAft>
                <a:spcPts val="0"/>
              </a:spcAft>
              <a:buFont typeface="+mj-lt"/>
              <a:buAutoNum type="arabicParenR"/>
              <a:defRPr/>
            </a:pPr>
            <a:r>
              <a:rPr lang="it-IT" b="1" dirty="0">
                <a:latin typeface="+mn-lt"/>
                <a:cs typeface="+mn-cs"/>
              </a:rPr>
              <a:t> “Dipartimento”; </a:t>
            </a:r>
          </a:p>
          <a:p>
            <a:pPr marL="342900" indent="-342900" fontAlgn="auto">
              <a:spcBef>
                <a:spcPts val="0"/>
              </a:spcBef>
              <a:spcAft>
                <a:spcPts val="0"/>
              </a:spcAft>
              <a:buFont typeface="+mj-lt"/>
              <a:buAutoNum type="arabicParenR"/>
              <a:defRPr/>
            </a:pPr>
            <a:r>
              <a:rPr lang="it-IT" b="1" dirty="0">
                <a:latin typeface="+mn-lt"/>
                <a:cs typeface="+mn-cs"/>
              </a:rPr>
              <a:t>“Area Disciplinare”; </a:t>
            </a:r>
          </a:p>
          <a:p>
            <a:pPr marL="342900" indent="-342900" fontAlgn="auto">
              <a:spcBef>
                <a:spcPts val="0"/>
              </a:spcBef>
              <a:spcAft>
                <a:spcPts val="0"/>
              </a:spcAft>
              <a:buFont typeface="+mj-lt"/>
              <a:buAutoNum type="arabicParenR"/>
              <a:defRPr/>
            </a:pPr>
            <a:r>
              <a:rPr lang="it-IT" b="1" dirty="0">
                <a:latin typeface="+mn-lt"/>
                <a:cs typeface="+mn-cs"/>
              </a:rPr>
              <a:t>“Contatti”; </a:t>
            </a:r>
          </a:p>
          <a:p>
            <a:pPr marL="342900" indent="-342900" fontAlgn="auto">
              <a:spcBef>
                <a:spcPts val="0"/>
              </a:spcBef>
              <a:spcAft>
                <a:spcPts val="0"/>
              </a:spcAft>
              <a:buFont typeface="+mj-lt"/>
              <a:buAutoNum type="arabicParenR"/>
              <a:defRPr/>
            </a:pPr>
            <a:r>
              <a:rPr lang="it-IT" b="1" dirty="0">
                <a:latin typeface="+mn-lt"/>
                <a:cs typeface="+mn-cs"/>
              </a:rPr>
              <a:t>“Telefono”; </a:t>
            </a:r>
          </a:p>
          <a:p>
            <a:pPr marL="342900" indent="-342900" fontAlgn="auto">
              <a:spcBef>
                <a:spcPts val="0"/>
              </a:spcBef>
              <a:spcAft>
                <a:spcPts val="0"/>
              </a:spcAft>
              <a:buFont typeface="+mj-lt"/>
              <a:buAutoNum type="arabicParenR"/>
              <a:defRPr/>
            </a:pPr>
            <a:r>
              <a:rPr lang="it-IT" b="1" dirty="0">
                <a:latin typeface="+mn-lt"/>
                <a:cs typeface="+mn-cs"/>
              </a:rPr>
              <a:t>“E-mail”; </a:t>
            </a:r>
          </a:p>
          <a:p>
            <a:pPr marL="342900" indent="-342900" fontAlgn="auto">
              <a:spcBef>
                <a:spcPts val="0"/>
              </a:spcBef>
              <a:spcAft>
                <a:spcPts val="0"/>
              </a:spcAft>
              <a:buFont typeface="+mj-lt"/>
              <a:buAutoNum type="arabicParenR"/>
              <a:defRPr/>
            </a:pPr>
            <a:r>
              <a:rPr lang="it-IT" b="1" dirty="0">
                <a:latin typeface="+mn-lt"/>
                <a:cs typeface="+mn-cs"/>
              </a:rPr>
              <a:t>“Altri Enti/Aziende coinvolti”; </a:t>
            </a:r>
          </a:p>
          <a:p>
            <a:pPr marL="342900" indent="-342900" fontAlgn="auto">
              <a:spcBef>
                <a:spcPts val="0"/>
              </a:spcBef>
              <a:spcAft>
                <a:spcPts val="0"/>
              </a:spcAft>
              <a:buFont typeface="+mj-lt"/>
              <a:buAutoNum type="arabicParenR"/>
              <a:defRPr/>
            </a:pPr>
            <a:r>
              <a:rPr lang="it-IT" b="1" dirty="0">
                <a:latin typeface="+mn-lt"/>
                <a:cs typeface="+mn-cs"/>
              </a:rPr>
              <a:t>“Siti web collegati”</a:t>
            </a:r>
            <a:endParaRPr lang="it-IT" dirty="0">
              <a:latin typeface="+mn-lt"/>
              <a:cs typeface="+mn-cs"/>
            </a:endParaRPr>
          </a:p>
        </p:txBody>
      </p:sp>
      <p:sp>
        <p:nvSpPr>
          <p:cNvPr id="8" name="Rettangolo 7"/>
          <p:cNvSpPr/>
          <p:nvPr/>
        </p:nvSpPr>
        <p:spPr>
          <a:xfrm>
            <a:off x="3680476" y="958877"/>
            <a:ext cx="5047888" cy="5693866"/>
          </a:xfrm>
          <a:prstGeom prst="rect">
            <a:avLst/>
          </a:prstGeom>
          <a:noFill/>
        </p:spPr>
        <p:txBody>
          <a:bodyPr>
            <a:spAutoFit/>
          </a:bodyPr>
          <a:lstStyle/>
          <a:p>
            <a:pPr marL="514350" indent="-514350" fontAlgn="auto">
              <a:spcBef>
                <a:spcPts val="0"/>
              </a:spcBef>
              <a:spcAft>
                <a:spcPts val="0"/>
              </a:spcAft>
              <a:buFontTx/>
              <a:buAutoNum type="arabicParenR"/>
              <a:defRPr/>
            </a:pPr>
            <a:r>
              <a:rPr lang="it-IT"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cs typeface="+mn-cs"/>
              </a:rPr>
              <a:t>Università di Torino</a:t>
            </a:r>
          </a:p>
          <a:p>
            <a:pPr marL="514350" indent="-514350" fontAlgn="auto">
              <a:spcBef>
                <a:spcPts val="0"/>
              </a:spcBef>
              <a:spcAft>
                <a:spcPts val="0"/>
              </a:spcAft>
              <a:buFontTx/>
              <a:buAutoNum type="arabicParenR"/>
              <a:defRPr/>
            </a:pPr>
            <a:r>
              <a:rPr lang="it-IT"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cs typeface="+mn-cs"/>
              </a:rPr>
              <a:t>Scienze della Vita e Biologia dei Sistemi</a:t>
            </a:r>
          </a:p>
          <a:p>
            <a:pPr marL="514350" indent="-514350" fontAlgn="auto">
              <a:spcBef>
                <a:spcPts val="0"/>
              </a:spcBef>
              <a:spcAft>
                <a:spcPts val="0"/>
              </a:spcAft>
              <a:buFontTx/>
              <a:buAutoNum type="arabicParenR"/>
              <a:defRPr/>
            </a:pPr>
            <a:r>
              <a:rPr lang="it-IT"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cs typeface="+mn-cs"/>
              </a:rPr>
              <a:t>Chimica delle sostanze naturali</a:t>
            </a:r>
          </a:p>
          <a:p>
            <a:pPr marL="514350" indent="-514350" fontAlgn="auto">
              <a:spcBef>
                <a:spcPts val="0"/>
              </a:spcBef>
              <a:spcAft>
                <a:spcPts val="0"/>
              </a:spcAft>
              <a:buFontTx/>
              <a:buAutoNum type="arabicParenR"/>
              <a:defRPr/>
            </a:pPr>
            <a:r>
              <a:rPr lang="it-IT"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cs typeface="+mn-cs"/>
              </a:rPr>
              <a:t>Prof. Massimo Maffei; Prof. Giovanni </a:t>
            </a:r>
            <a:r>
              <a:rPr lang="it-IT" sz="2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cs typeface="+mn-cs"/>
              </a:rPr>
              <a:t>Appendino</a:t>
            </a:r>
            <a:endParaRPr lang="it-IT"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cs typeface="+mn-cs"/>
            </a:endParaRPr>
          </a:p>
          <a:p>
            <a:pPr marL="514350" indent="-514350" fontAlgn="auto">
              <a:spcBef>
                <a:spcPts val="0"/>
              </a:spcBef>
              <a:spcAft>
                <a:spcPts val="0"/>
              </a:spcAft>
              <a:buFontTx/>
              <a:buAutoNum type="arabicParenR"/>
              <a:defRPr/>
            </a:pPr>
            <a:r>
              <a:rPr lang="it-IT"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cs typeface="+mn-cs"/>
              </a:rPr>
              <a:t>0116705967</a:t>
            </a:r>
          </a:p>
          <a:p>
            <a:pPr marL="514350" indent="-514350" fontAlgn="auto">
              <a:spcBef>
                <a:spcPts val="0"/>
              </a:spcBef>
              <a:spcAft>
                <a:spcPts val="0"/>
              </a:spcAft>
              <a:buFontTx/>
              <a:buAutoNum type="arabicParenR"/>
              <a:defRPr/>
            </a:pPr>
            <a:r>
              <a:rPr lang="it-IT"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cs typeface="+mn-cs"/>
                <a:hlinkClick r:id="rId2"/>
              </a:rPr>
              <a:t>massimo.maffei@unito.it</a:t>
            </a:r>
            <a:endParaRPr lang="it-IT"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cs typeface="+mn-cs"/>
            </a:endParaRPr>
          </a:p>
          <a:p>
            <a:pPr marL="514350" indent="-514350" fontAlgn="auto">
              <a:spcBef>
                <a:spcPts val="0"/>
              </a:spcBef>
              <a:spcAft>
                <a:spcPts val="0"/>
              </a:spcAft>
              <a:buFontTx/>
              <a:buAutoNum type="arabicParenR"/>
              <a:defRPr/>
            </a:pPr>
            <a:r>
              <a:rPr lang="it-IT"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cs typeface="+mn-cs"/>
              </a:rPr>
              <a:t>Università del Piemonte Orientale</a:t>
            </a:r>
          </a:p>
          <a:p>
            <a:pPr marL="514350" indent="-514350" fontAlgn="auto">
              <a:spcBef>
                <a:spcPts val="0"/>
              </a:spcBef>
              <a:spcAft>
                <a:spcPts val="0"/>
              </a:spcAft>
              <a:buFontTx/>
              <a:buAutoNum type="arabicParenR"/>
              <a:defRPr/>
            </a:pPr>
            <a:r>
              <a:rPr lang="it-IT"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cs typeface="+mn-cs"/>
                <a:hlinkClick r:id="rId3"/>
              </a:rPr>
              <a:t>http://www.plantphysiology.unito.it</a:t>
            </a:r>
            <a:endParaRPr lang="it-IT"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trips(upRight)">
                                      <p:cBhvr>
                                        <p:cTn id="7" dur="500"/>
                                        <p:tgtEl>
                                          <p:spTgt spid="8">
                                            <p:txEl>
                                              <p:pRg st="0" end="0"/>
                                            </p:txEl>
                                          </p:spTgt>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strips(upRight)">
                                      <p:cBhvr>
                                        <p:cTn id="11" dur="500"/>
                                        <p:tgtEl>
                                          <p:spTgt spid="8">
                                            <p:txEl>
                                              <p:pRg st="1" end="1"/>
                                            </p:txEl>
                                          </p:spTgt>
                                        </p:tgtEl>
                                      </p:cBhvr>
                                    </p:animEffect>
                                  </p:childTnLst>
                                </p:cTn>
                              </p:par>
                            </p:childTnLst>
                          </p:cTn>
                        </p:par>
                        <p:par>
                          <p:cTn id="12" fill="hold">
                            <p:stCondLst>
                              <p:cond delay="1000"/>
                            </p:stCondLst>
                            <p:childTnLst>
                              <p:par>
                                <p:cTn id="13" presetID="18" presetClass="entr" presetSubtype="3" fill="hold" grpId="0"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strips(upRight)">
                                      <p:cBhvr>
                                        <p:cTn id="15" dur="500"/>
                                        <p:tgtEl>
                                          <p:spTgt spid="8">
                                            <p:txEl>
                                              <p:pRg st="2" end="2"/>
                                            </p:txEl>
                                          </p:spTgt>
                                        </p:tgtEl>
                                      </p:cBhvr>
                                    </p:animEffect>
                                  </p:childTnLst>
                                </p:cTn>
                              </p:par>
                            </p:childTnLst>
                          </p:cTn>
                        </p:par>
                        <p:par>
                          <p:cTn id="16" fill="hold">
                            <p:stCondLst>
                              <p:cond delay="1500"/>
                            </p:stCondLst>
                            <p:childTnLst>
                              <p:par>
                                <p:cTn id="17" presetID="18" presetClass="entr" presetSubtype="3" fill="hold" grpId="0"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strips(upRight)">
                                      <p:cBhvr>
                                        <p:cTn id="19" dur="500"/>
                                        <p:tgtEl>
                                          <p:spTgt spid="8">
                                            <p:txEl>
                                              <p:pRg st="3" end="3"/>
                                            </p:txEl>
                                          </p:spTgt>
                                        </p:tgtEl>
                                      </p:cBhvr>
                                    </p:animEffect>
                                  </p:childTnLst>
                                </p:cTn>
                              </p:par>
                            </p:childTnLst>
                          </p:cTn>
                        </p:par>
                        <p:par>
                          <p:cTn id="20" fill="hold">
                            <p:stCondLst>
                              <p:cond delay="2000"/>
                            </p:stCondLst>
                            <p:childTnLst>
                              <p:par>
                                <p:cTn id="21" presetID="18" presetClass="entr" presetSubtype="3" fill="hold" grpId="0"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strips(upRight)">
                                      <p:cBhvr>
                                        <p:cTn id="23" dur="500"/>
                                        <p:tgtEl>
                                          <p:spTgt spid="8">
                                            <p:txEl>
                                              <p:pRg st="4" end="4"/>
                                            </p:txEl>
                                          </p:spTgt>
                                        </p:tgtEl>
                                      </p:cBhvr>
                                    </p:animEffect>
                                  </p:childTnLst>
                                </p:cTn>
                              </p:par>
                            </p:childTnLst>
                          </p:cTn>
                        </p:par>
                        <p:par>
                          <p:cTn id="24" fill="hold">
                            <p:stCondLst>
                              <p:cond delay="2500"/>
                            </p:stCondLst>
                            <p:childTnLst>
                              <p:par>
                                <p:cTn id="25" presetID="18" presetClass="entr" presetSubtype="3" fill="hold" grpId="0" nodeType="after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strips(upRight)">
                                      <p:cBhvr>
                                        <p:cTn id="27" dur="500"/>
                                        <p:tgtEl>
                                          <p:spTgt spid="8">
                                            <p:txEl>
                                              <p:pRg st="5" end="5"/>
                                            </p:txEl>
                                          </p:spTgt>
                                        </p:tgtEl>
                                      </p:cBhvr>
                                    </p:animEffect>
                                  </p:childTnLst>
                                </p:cTn>
                              </p:par>
                            </p:childTnLst>
                          </p:cTn>
                        </p:par>
                        <p:par>
                          <p:cTn id="28" fill="hold">
                            <p:stCondLst>
                              <p:cond delay="3000"/>
                            </p:stCondLst>
                            <p:childTnLst>
                              <p:par>
                                <p:cTn id="29" presetID="18" presetClass="entr" presetSubtype="3" fill="hold" grpId="0" nodeType="after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strips(upRight)">
                                      <p:cBhvr>
                                        <p:cTn id="31" dur="500"/>
                                        <p:tgtEl>
                                          <p:spTgt spid="8">
                                            <p:txEl>
                                              <p:pRg st="6" end="6"/>
                                            </p:txEl>
                                          </p:spTgt>
                                        </p:tgtEl>
                                      </p:cBhvr>
                                    </p:animEffect>
                                  </p:childTnLst>
                                </p:cTn>
                              </p:par>
                            </p:childTnLst>
                          </p:cTn>
                        </p:par>
                        <p:par>
                          <p:cTn id="32" fill="hold">
                            <p:stCondLst>
                              <p:cond delay="3500"/>
                            </p:stCondLst>
                            <p:childTnLst>
                              <p:par>
                                <p:cTn id="33" presetID="18" presetClass="entr" presetSubtype="3" fill="hold" grpId="0" nodeType="after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animEffect transition="in" filter="strips(upRight)">
                                      <p:cBhvr>
                                        <p:cTn id="35"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239</TotalTime>
  <Words>1044</Words>
  <Application>Microsoft Office PowerPoint</Application>
  <PresentationFormat>Presentazione su schermo (4:3)</PresentationFormat>
  <Paragraphs>82</Paragraphs>
  <Slides>17</Slides>
  <Notes>0</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Tema di Office</vt:lpstr>
      <vt:lpstr>Progetto  “Cerca l’Innovazione”</vt:lpstr>
      <vt:lpstr>Presentazione standard di PowerPoint</vt:lpstr>
      <vt:lpstr>Scopo del progetto</vt:lpstr>
      <vt:lpstr>Un sito interattivo e di facile consultazione</vt:lpstr>
      <vt:lpstr>Come si realizza la scheda: elenco categorie</vt:lpstr>
      <vt:lpstr>Come si realizza la scheda: Titolo</vt:lpstr>
      <vt:lpstr>Come si realizza la scheda: Riservatezza</vt:lpstr>
      <vt:lpstr>Come si realizza la scheda: Descrizione divulgativa</vt:lpstr>
      <vt:lpstr>Come si realizza la scheda: Identificazione</vt:lpstr>
      <vt:lpstr>Come si realizza la scheda: Prodotto della ricerca</vt:lpstr>
      <vt:lpstr>Come si realizza la scheda: Prodotto della ricerca</vt:lpstr>
      <vt:lpstr>Presentazione standard di PowerPoint</vt:lpstr>
      <vt:lpstr>Presentazione standard di PowerPoint</vt:lpstr>
      <vt:lpstr>Presentazione standard di PowerPoint</vt:lpstr>
      <vt:lpstr>Presentazione standard di PowerPoint</vt:lpstr>
      <vt:lpstr>Presentazione standard di PowerPoint</vt:lpstr>
      <vt:lpstr>SciVal: Elsevier Research Intelligence helps institutions make more informed decisions to drive research outcomes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Progetto “Cerca l’Innovazione”</dc:title>
  <dc:creator>massimo.maffei@unito.it</dc:creator>
  <cp:lastModifiedBy>massaglia</cp:lastModifiedBy>
  <cp:revision>24</cp:revision>
  <dcterms:created xsi:type="dcterms:W3CDTF">2014-04-15T09:36:39Z</dcterms:created>
  <dcterms:modified xsi:type="dcterms:W3CDTF">2015-06-10T13:39:27Z</dcterms:modified>
</cp:coreProperties>
</file>